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notesMasterIdLst>
    <p:notesMasterId r:id="rId66"/>
  </p:notesMasterIdLst>
  <p:handoutMasterIdLst>
    <p:handoutMasterId r:id="rId67"/>
  </p:handoutMasterIdLst>
  <p:sldIdLst>
    <p:sldId id="256" r:id="rId2"/>
    <p:sldId id="293" r:id="rId3"/>
    <p:sldId id="335" r:id="rId4"/>
    <p:sldId id="334" r:id="rId5"/>
    <p:sldId id="258" r:id="rId6"/>
    <p:sldId id="259" r:id="rId7"/>
    <p:sldId id="298" r:id="rId8"/>
    <p:sldId id="299" r:id="rId9"/>
    <p:sldId id="297" r:id="rId10"/>
    <p:sldId id="314" r:id="rId11"/>
    <p:sldId id="302" r:id="rId12"/>
    <p:sldId id="304" r:id="rId13"/>
    <p:sldId id="305" r:id="rId14"/>
    <p:sldId id="306" r:id="rId15"/>
    <p:sldId id="289" r:id="rId16"/>
    <p:sldId id="300" r:id="rId17"/>
    <p:sldId id="336" r:id="rId18"/>
    <p:sldId id="290" r:id="rId19"/>
    <p:sldId id="260" r:id="rId20"/>
    <p:sldId id="261" r:id="rId21"/>
    <p:sldId id="262" r:id="rId22"/>
    <p:sldId id="309" r:id="rId23"/>
    <p:sldId id="292" r:id="rId24"/>
    <p:sldId id="310" r:id="rId25"/>
    <p:sldId id="311" r:id="rId26"/>
    <p:sldId id="263" r:id="rId27"/>
    <p:sldId id="312" r:id="rId28"/>
    <p:sldId id="313" r:id="rId29"/>
    <p:sldId id="315" r:id="rId30"/>
    <p:sldId id="264" r:id="rId31"/>
    <p:sldId id="274" r:id="rId32"/>
    <p:sldId id="316" r:id="rId33"/>
    <p:sldId id="308" r:id="rId34"/>
    <p:sldId id="276" r:id="rId35"/>
    <p:sldId id="318" r:id="rId36"/>
    <p:sldId id="317" r:id="rId37"/>
    <p:sldId id="322" r:id="rId38"/>
    <p:sldId id="320" r:id="rId39"/>
    <p:sldId id="271" r:id="rId40"/>
    <p:sldId id="323" r:id="rId41"/>
    <p:sldId id="279" r:id="rId42"/>
    <p:sldId id="278" r:id="rId43"/>
    <p:sldId id="277" r:id="rId44"/>
    <p:sldId id="325" r:id="rId45"/>
    <p:sldId id="331" r:id="rId46"/>
    <p:sldId id="324" r:id="rId47"/>
    <p:sldId id="280" r:id="rId48"/>
    <p:sldId id="326" r:id="rId49"/>
    <p:sldId id="283" r:id="rId50"/>
    <p:sldId id="286" r:id="rId51"/>
    <p:sldId id="338" r:id="rId52"/>
    <p:sldId id="285" r:id="rId53"/>
    <p:sldId id="296" r:id="rId54"/>
    <p:sldId id="337" r:id="rId55"/>
    <p:sldId id="330" r:id="rId56"/>
    <p:sldId id="332" r:id="rId57"/>
    <p:sldId id="329" r:id="rId58"/>
    <p:sldId id="295" r:id="rId59"/>
    <p:sldId id="327" r:id="rId60"/>
    <p:sldId id="328" r:id="rId61"/>
    <p:sldId id="267" r:id="rId62"/>
    <p:sldId id="268" r:id="rId63"/>
    <p:sldId id="307" r:id="rId64"/>
    <p:sldId id="288"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0066"/>
    <a:srgbClr val="CCECFF"/>
    <a:srgbClr val="FFFFCC"/>
    <a:srgbClr val="FFFF99"/>
    <a:srgbClr val="99CC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0" d="100"/>
          <a:sy n="50" d="100"/>
        </p:scale>
        <p:origin x="-1267"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377D30-7797-4AAB-B0E1-4DF7C4D1C4D0}" type="datetimeFigureOut">
              <a:rPr lang="vi-VN" smtClean="0"/>
              <a:t>24/12/2019</a:t>
            </a:fld>
            <a:endParaRPr lang="vi-V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6E0968-8CB2-4278-8F07-131E6E392C3B}" type="slidenum">
              <a:rPr lang="vi-VN" smtClean="0"/>
              <a:t>‹#›</a:t>
            </a:fld>
            <a:endParaRPr lang="vi-VN"/>
          </a:p>
        </p:txBody>
      </p:sp>
    </p:spTree>
    <p:extLst>
      <p:ext uri="{BB962C8B-B14F-4D97-AF65-F5344CB8AC3E}">
        <p14:creationId xmlns:p14="http://schemas.microsoft.com/office/powerpoint/2010/main" val="13921350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DE7471-7B0F-4FA0-A86E-2DC3D6838A0E}" type="datetimeFigureOut">
              <a:rPr lang="en-US" smtClean="0"/>
              <a:t>12/24/2019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D6563B-D7D8-45A6-B856-3240D3C71A33}" type="slidenum">
              <a:rPr lang="en-US" smtClean="0"/>
              <a:t>‹#›</a:t>
            </a:fld>
            <a:endParaRPr lang="en-US"/>
          </a:p>
        </p:txBody>
      </p:sp>
    </p:spTree>
    <p:extLst>
      <p:ext uri="{BB962C8B-B14F-4D97-AF65-F5344CB8AC3E}">
        <p14:creationId xmlns:p14="http://schemas.microsoft.com/office/powerpoint/2010/main" val="6109777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1</a:t>
            </a:fld>
            <a:endParaRPr lang="en-US"/>
          </a:p>
        </p:txBody>
      </p:sp>
    </p:spTree>
    <p:extLst>
      <p:ext uri="{BB962C8B-B14F-4D97-AF65-F5344CB8AC3E}">
        <p14:creationId xmlns:p14="http://schemas.microsoft.com/office/powerpoint/2010/main" val="2403585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10</a:t>
            </a:fld>
            <a:endParaRPr lang="en-US"/>
          </a:p>
        </p:txBody>
      </p:sp>
    </p:spTree>
    <p:extLst>
      <p:ext uri="{BB962C8B-B14F-4D97-AF65-F5344CB8AC3E}">
        <p14:creationId xmlns:p14="http://schemas.microsoft.com/office/powerpoint/2010/main" val="1226777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11</a:t>
            </a:fld>
            <a:endParaRPr lang="en-US"/>
          </a:p>
        </p:txBody>
      </p:sp>
    </p:spTree>
    <p:extLst>
      <p:ext uri="{BB962C8B-B14F-4D97-AF65-F5344CB8AC3E}">
        <p14:creationId xmlns:p14="http://schemas.microsoft.com/office/powerpoint/2010/main" val="2075439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12</a:t>
            </a:fld>
            <a:endParaRPr lang="en-US"/>
          </a:p>
        </p:txBody>
      </p:sp>
    </p:spTree>
    <p:extLst>
      <p:ext uri="{BB962C8B-B14F-4D97-AF65-F5344CB8AC3E}">
        <p14:creationId xmlns:p14="http://schemas.microsoft.com/office/powerpoint/2010/main" val="3597903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13</a:t>
            </a:fld>
            <a:endParaRPr lang="en-US"/>
          </a:p>
        </p:txBody>
      </p:sp>
    </p:spTree>
    <p:extLst>
      <p:ext uri="{BB962C8B-B14F-4D97-AF65-F5344CB8AC3E}">
        <p14:creationId xmlns:p14="http://schemas.microsoft.com/office/powerpoint/2010/main" val="1461699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14</a:t>
            </a:fld>
            <a:endParaRPr lang="en-US"/>
          </a:p>
        </p:txBody>
      </p:sp>
    </p:spTree>
    <p:extLst>
      <p:ext uri="{BB962C8B-B14F-4D97-AF65-F5344CB8AC3E}">
        <p14:creationId xmlns:p14="http://schemas.microsoft.com/office/powerpoint/2010/main" val="1384023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15</a:t>
            </a:fld>
            <a:endParaRPr lang="en-US"/>
          </a:p>
        </p:txBody>
      </p:sp>
    </p:spTree>
    <p:extLst>
      <p:ext uri="{BB962C8B-B14F-4D97-AF65-F5344CB8AC3E}">
        <p14:creationId xmlns:p14="http://schemas.microsoft.com/office/powerpoint/2010/main" val="1896540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16</a:t>
            </a:fld>
            <a:endParaRPr lang="en-US"/>
          </a:p>
        </p:txBody>
      </p:sp>
    </p:spTree>
    <p:extLst>
      <p:ext uri="{BB962C8B-B14F-4D97-AF65-F5344CB8AC3E}">
        <p14:creationId xmlns:p14="http://schemas.microsoft.com/office/powerpoint/2010/main" val="3968692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17</a:t>
            </a:fld>
            <a:endParaRPr lang="en-US"/>
          </a:p>
        </p:txBody>
      </p:sp>
    </p:spTree>
    <p:extLst>
      <p:ext uri="{BB962C8B-B14F-4D97-AF65-F5344CB8AC3E}">
        <p14:creationId xmlns:p14="http://schemas.microsoft.com/office/powerpoint/2010/main" val="2686268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18</a:t>
            </a:fld>
            <a:endParaRPr lang="en-US"/>
          </a:p>
        </p:txBody>
      </p:sp>
    </p:spTree>
    <p:extLst>
      <p:ext uri="{BB962C8B-B14F-4D97-AF65-F5344CB8AC3E}">
        <p14:creationId xmlns:p14="http://schemas.microsoft.com/office/powerpoint/2010/main" val="2425920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19</a:t>
            </a:fld>
            <a:endParaRPr lang="en-US"/>
          </a:p>
        </p:txBody>
      </p:sp>
    </p:spTree>
    <p:extLst>
      <p:ext uri="{BB962C8B-B14F-4D97-AF65-F5344CB8AC3E}">
        <p14:creationId xmlns:p14="http://schemas.microsoft.com/office/powerpoint/2010/main" val="2054332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2</a:t>
            </a:fld>
            <a:endParaRPr lang="en-US"/>
          </a:p>
        </p:txBody>
      </p:sp>
    </p:spTree>
    <p:extLst>
      <p:ext uri="{BB962C8B-B14F-4D97-AF65-F5344CB8AC3E}">
        <p14:creationId xmlns:p14="http://schemas.microsoft.com/office/powerpoint/2010/main" val="273841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20</a:t>
            </a:fld>
            <a:endParaRPr lang="en-US"/>
          </a:p>
        </p:txBody>
      </p:sp>
    </p:spTree>
    <p:extLst>
      <p:ext uri="{BB962C8B-B14F-4D97-AF65-F5344CB8AC3E}">
        <p14:creationId xmlns:p14="http://schemas.microsoft.com/office/powerpoint/2010/main" val="2563380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21</a:t>
            </a:fld>
            <a:endParaRPr lang="en-US"/>
          </a:p>
        </p:txBody>
      </p:sp>
    </p:spTree>
    <p:extLst>
      <p:ext uri="{BB962C8B-B14F-4D97-AF65-F5344CB8AC3E}">
        <p14:creationId xmlns:p14="http://schemas.microsoft.com/office/powerpoint/2010/main" val="1885523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22</a:t>
            </a:fld>
            <a:endParaRPr lang="en-US"/>
          </a:p>
        </p:txBody>
      </p:sp>
    </p:spTree>
    <p:extLst>
      <p:ext uri="{BB962C8B-B14F-4D97-AF65-F5344CB8AC3E}">
        <p14:creationId xmlns:p14="http://schemas.microsoft.com/office/powerpoint/2010/main" val="2969414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23</a:t>
            </a:fld>
            <a:endParaRPr lang="en-US"/>
          </a:p>
        </p:txBody>
      </p:sp>
    </p:spTree>
    <p:extLst>
      <p:ext uri="{BB962C8B-B14F-4D97-AF65-F5344CB8AC3E}">
        <p14:creationId xmlns:p14="http://schemas.microsoft.com/office/powerpoint/2010/main" val="2936914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24</a:t>
            </a:fld>
            <a:endParaRPr lang="en-US"/>
          </a:p>
        </p:txBody>
      </p:sp>
    </p:spTree>
    <p:extLst>
      <p:ext uri="{BB962C8B-B14F-4D97-AF65-F5344CB8AC3E}">
        <p14:creationId xmlns:p14="http://schemas.microsoft.com/office/powerpoint/2010/main" val="897561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25</a:t>
            </a:fld>
            <a:endParaRPr lang="en-US"/>
          </a:p>
        </p:txBody>
      </p:sp>
    </p:spTree>
    <p:extLst>
      <p:ext uri="{BB962C8B-B14F-4D97-AF65-F5344CB8AC3E}">
        <p14:creationId xmlns:p14="http://schemas.microsoft.com/office/powerpoint/2010/main" val="3632010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26</a:t>
            </a:fld>
            <a:endParaRPr lang="en-US"/>
          </a:p>
        </p:txBody>
      </p:sp>
    </p:spTree>
    <p:extLst>
      <p:ext uri="{BB962C8B-B14F-4D97-AF65-F5344CB8AC3E}">
        <p14:creationId xmlns:p14="http://schemas.microsoft.com/office/powerpoint/2010/main" val="620693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27</a:t>
            </a:fld>
            <a:endParaRPr lang="en-US"/>
          </a:p>
        </p:txBody>
      </p:sp>
    </p:spTree>
    <p:extLst>
      <p:ext uri="{BB962C8B-B14F-4D97-AF65-F5344CB8AC3E}">
        <p14:creationId xmlns:p14="http://schemas.microsoft.com/office/powerpoint/2010/main" val="1699177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28</a:t>
            </a:fld>
            <a:endParaRPr lang="en-US"/>
          </a:p>
        </p:txBody>
      </p:sp>
    </p:spTree>
    <p:extLst>
      <p:ext uri="{BB962C8B-B14F-4D97-AF65-F5344CB8AC3E}">
        <p14:creationId xmlns:p14="http://schemas.microsoft.com/office/powerpoint/2010/main" val="3558778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29</a:t>
            </a:fld>
            <a:endParaRPr lang="en-US"/>
          </a:p>
        </p:txBody>
      </p:sp>
    </p:spTree>
    <p:extLst>
      <p:ext uri="{BB962C8B-B14F-4D97-AF65-F5344CB8AC3E}">
        <p14:creationId xmlns:p14="http://schemas.microsoft.com/office/powerpoint/2010/main" val="326708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3</a:t>
            </a:fld>
            <a:endParaRPr lang="en-US"/>
          </a:p>
        </p:txBody>
      </p:sp>
    </p:spTree>
    <p:extLst>
      <p:ext uri="{BB962C8B-B14F-4D97-AF65-F5344CB8AC3E}">
        <p14:creationId xmlns:p14="http://schemas.microsoft.com/office/powerpoint/2010/main" val="421223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30</a:t>
            </a:fld>
            <a:endParaRPr lang="en-US"/>
          </a:p>
        </p:txBody>
      </p:sp>
    </p:spTree>
    <p:extLst>
      <p:ext uri="{BB962C8B-B14F-4D97-AF65-F5344CB8AC3E}">
        <p14:creationId xmlns:p14="http://schemas.microsoft.com/office/powerpoint/2010/main" val="2071591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31</a:t>
            </a:fld>
            <a:endParaRPr lang="en-US"/>
          </a:p>
        </p:txBody>
      </p:sp>
    </p:spTree>
    <p:extLst>
      <p:ext uri="{BB962C8B-B14F-4D97-AF65-F5344CB8AC3E}">
        <p14:creationId xmlns:p14="http://schemas.microsoft.com/office/powerpoint/2010/main" val="1678675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32</a:t>
            </a:fld>
            <a:endParaRPr lang="en-US"/>
          </a:p>
        </p:txBody>
      </p:sp>
    </p:spTree>
    <p:extLst>
      <p:ext uri="{BB962C8B-B14F-4D97-AF65-F5344CB8AC3E}">
        <p14:creationId xmlns:p14="http://schemas.microsoft.com/office/powerpoint/2010/main" val="2042022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33</a:t>
            </a:fld>
            <a:endParaRPr lang="en-US"/>
          </a:p>
        </p:txBody>
      </p:sp>
    </p:spTree>
    <p:extLst>
      <p:ext uri="{BB962C8B-B14F-4D97-AF65-F5344CB8AC3E}">
        <p14:creationId xmlns:p14="http://schemas.microsoft.com/office/powerpoint/2010/main" val="2219017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34</a:t>
            </a:fld>
            <a:endParaRPr lang="en-US"/>
          </a:p>
        </p:txBody>
      </p:sp>
    </p:spTree>
    <p:extLst>
      <p:ext uri="{BB962C8B-B14F-4D97-AF65-F5344CB8AC3E}">
        <p14:creationId xmlns:p14="http://schemas.microsoft.com/office/powerpoint/2010/main" val="2282825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35</a:t>
            </a:fld>
            <a:endParaRPr lang="en-US"/>
          </a:p>
        </p:txBody>
      </p:sp>
    </p:spTree>
    <p:extLst>
      <p:ext uri="{BB962C8B-B14F-4D97-AF65-F5344CB8AC3E}">
        <p14:creationId xmlns:p14="http://schemas.microsoft.com/office/powerpoint/2010/main" val="33632692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36</a:t>
            </a:fld>
            <a:endParaRPr lang="en-US"/>
          </a:p>
        </p:txBody>
      </p:sp>
    </p:spTree>
    <p:extLst>
      <p:ext uri="{BB962C8B-B14F-4D97-AF65-F5344CB8AC3E}">
        <p14:creationId xmlns:p14="http://schemas.microsoft.com/office/powerpoint/2010/main" val="3906241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37</a:t>
            </a:fld>
            <a:endParaRPr lang="en-US"/>
          </a:p>
        </p:txBody>
      </p:sp>
    </p:spTree>
    <p:extLst>
      <p:ext uri="{BB962C8B-B14F-4D97-AF65-F5344CB8AC3E}">
        <p14:creationId xmlns:p14="http://schemas.microsoft.com/office/powerpoint/2010/main" val="543169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38</a:t>
            </a:fld>
            <a:endParaRPr lang="en-US"/>
          </a:p>
        </p:txBody>
      </p:sp>
    </p:spTree>
    <p:extLst>
      <p:ext uri="{BB962C8B-B14F-4D97-AF65-F5344CB8AC3E}">
        <p14:creationId xmlns:p14="http://schemas.microsoft.com/office/powerpoint/2010/main" val="2451526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39</a:t>
            </a:fld>
            <a:endParaRPr lang="en-US"/>
          </a:p>
        </p:txBody>
      </p:sp>
    </p:spTree>
    <p:extLst>
      <p:ext uri="{BB962C8B-B14F-4D97-AF65-F5344CB8AC3E}">
        <p14:creationId xmlns:p14="http://schemas.microsoft.com/office/powerpoint/2010/main" val="152613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4</a:t>
            </a:fld>
            <a:endParaRPr lang="en-US"/>
          </a:p>
        </p:txBody>
      </p:sp>
    </p:spTree>
    <p:extLst>
      <p:ext uri="{BB962C8B-B14F-4D97-AF65-F5344CB8AC3E}">
        <p14:creationId xmlns:p14="http://schemas.microsoft.com/office/powerpoint/2010/main" val="32231039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40</a:t>
            </a:fld>
            <a:endParaRPr lang="en-US"/>
          </a:p>
        </p:txBody>
      </p:sp>
    </p:spTree>
    <p:extLst>
      <p:ext uri="{BB962C8B-B14F-4D97-AF65-F5344CB8AC3E}">
        <p14:creationId xmlns:p14="http://schemas.microsoft.com/office/powerpoint/2010/main" val="32737027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41</a:t>
            </a:fld>
            <a:endParaRPr lang="en-US"/>
          </a:p>
        </p:txBody>
      </p:sp>
    </p:spTree>
    <p:extLst>
      <p:ext uri="{BB962C8B-B14F-4D97-AF65-F5344CB8AC3E}">
        <p14:creationId xmlns:p14="http://schemas.microsoft.com/office/powerpoint/2010/main" val="1296162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42</a:t>
            </a:fld>
            <a:endParaRPr lang="en-US"/>
          </a:p>
        </p:txBody>
      </p:sp>
    </p:spTree>
    <p:extLst>
      <p:ext uri="{BB962C8B-B14F-4D97-AF65-F5344CB8AC3E}">
        <p14:creationId xmlns:p14="http://schemas.microsoft.com/office/powerpoint/2010/main" val="5241709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43</a:t>
            </a:fld>
            <a:endParaRPr lang="en-US"/>
          </a:p>
        </p:txBody>
      </p:sp>
    </p:spTree>
    <p:extLst>
      <p:ext uri="{BB962C8B-B14F-4D97-AF65-F5344CB8AC3E}">
        <p14:creationId xmlns:p14="http://schemas.microsoft.com/office/powerpoint/2010/main" val="19493585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44</a:t>
            </a:fld>
            <a:endParaRPr lang="en-US"/>
          </a:p>
        </p:txBody>
      </p:sp>
    </p:spTree>
    <p:extLst>
      <p:ext uri="{BB962C8B-B14F-4D97-AF65-F5344CB8AC3E}">
        <p14:creationId xmlns:p14="http://schemas.microsoft.com/office/powerpoint/2010/main" val="3149140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45</a:t>
            </a:fld>
            <a:endParaRPr lang="en-US"/>
          </a:p>
        </p:txBody>
      </p:sp>
    </p:spTree>
    <p:extLst>
      <p:ext uri="{BB962C8B-B14F-4D97-AF65-F5344CB8AC3E}">
        <p14:creationId xmlns:p14="http://schemas.microsoft.com/office/powerpoint/2010/main" val="1695955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46</a:t>
            </a:fld>
            <a:endParaRPr lang="en-US"/>
          </a:p>
        </p:txBody>
      </p:sp>
    </p:spTree>
    <p:extLst>
      <p:ext uri="{BB962C8B-B14F-4D97-AF65-F5344CB8AC3E}">
        <p14:creationId xmlns:p14="http://schemas.microsoft.com/office/powerpoint/2010/main" val="25737286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47</a:t>
            </a:fld>
            <a:endParaRPr lang="en-US"/>
          </a:p>
        </p:txBody>
      </p:sp>
    </p:spTree>
    <p:extLst>
      <p:ext uri="{BB962C8B-B14F-4D97-AF65-F5344CB8AC3E}">
        <p14:creationId xmlns:p14="http://schemas.microsoft.com/office/powerpoint/2010/main" val="25276155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48</a:t>
            </a:fld>
            <a:endParaRPr lang="en-US"/>
          </a:p>
        </p:txBody>
      </p:sp>
    </p:spTree>
    <p:extLst>
      <p:ext uri="{BB962C8B-B14F-4D97-AF65-F5344CB8AC3E}">
        <p14:creationId xmlns:p14="http://schemas.microsoft.com/office/powerpoint/2010/main" val="17552572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49</a:t>
            </a:fld>
            <a:endParaRPr lang="en-US"/>
          </a:p>
        </p:txBody>
      </p:sp>
    </p:spTree>
    <p:extLst>
      <p:ext uri="{BB962C8B-B14F-4D97-AF65-F5344CB8AC3E}">
        <p14:creationId xmlns:p14="http://schemas.microsoft.com/office/powerpoint/2010/main" val="1697873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5</a:t>
            </a:fld>
            <a:endParaRPr lang="en-US"/>
          </a:p>
        </p:txBody>
      </p:sp>
    </p:spTree>
    <p:extLst>
      <p:ext uri="{BB962C8B-B14F-4D97-AF65-F5344CB8AC3E}">
        <p14:creationId xmlns:p14="http://schemas.microsoft.com/office/powerpoint/2010/main" val="2840066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50</a:t>
            </a:fld>
            <a:endParaRPr lang="en-US"/>
          </a:p>
        </p:txBody>
      </p:sp>
    </p:spTree>
    <p:extLst>
      <p:ext uri="{BB962C8B-B14F-4D97-AF65-F5344CB8AC3E}">
        <p14:creationId xmlns:p14="http://schemas.microsoft.com/office/powerpoint/2010/main" val="11494804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51</a:t>
            </a:fld>
            <a:endParaRPr lang="en-US"/>
          </a:p>
        </p:txBody>
      </p:sp>
    </p:spTree>
    <p:extLst>
      <p:ext uri="{BB962C8B-B14F-4D97-AF65-F5344CB8AC3E}">
        <p14:creationId xmlns:p14="http://schemas.microsoft.com/office/powerpoint/2010/main" val="24528331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52</a:t>
            </a:fld>
            <a:endParaRPr lang="en-US"/>
          </a:p>
        </p:txBody>
      </p:sp>
    </p:spTree>
    <p:extLst>
      <p:ext uri="{BB962C8B-B14F-4D97-AF65-F5344CB8AC3E}">
        <p14:creationId xmlns:p14="http://schemas.microsoft.com/office/powerpoint/2010/main" val="40738502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53</a:t>
            </a:fld>
            <a:endParaRPr lang="en-US"/>
          </a:p>
        </p:txBody>
      </p:sp>
    </p:spTree>
    <p:extLst>
      <p:ext uri="{BB962C8B-B14F-4D97-AF65-F5344CB8AC3E}">
        <p14:creationId xmlns:p14="http://schemas.microsoft.com/office/powerpoint/2010/main" val="1047748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54</a:t>
            </a:fld>
            <a:endParaRPr lang="en-US"/>
          </a:p>
        </p:txBody>
      </p:sp>
    </p:spTree>
    <p:extLst>
      <p:ext uri="{BB962C8B-B14F-4D97-AF65-F5344CB8AC3E}">
        <p14:creationId xmlns:p14="http://schemas.microsoft.com/office/powerpoint/2010/main" val="13098493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55</a:t>
            </a:fld>
            <a:endParaRPr lang="en-US"/>
          </a:p>
        </p:txBody>
      </p:sp>
    </p:spTree>
    <p:extLst>
      <p:ext uri="{BB962C8B-B14F-4D97-AF65-F5344CB8AC3E}">
        <p14:creationId xmlns:p14="http://schemas.microsoft.com/office/powerpoint/2010/main" val="36421172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56</a:t>
            </a:fld>
            <a:endParaRPr lang="en-US"/>
          </a:p>
        </p:txBody>
      </p:sp>
    </p:spTree>
    <p:extLst>
      <p:ext uri="{BB962C8B-B14F-4D97-AF65-F5344CB8AC3E}">
        <p14:creationId xmlns:p14="http://schemas.microsoft.com/office/powerpoint/2010/main" val="3444247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57</a:t>
            </a:fld>
            <a:endParaRPr lang="en-US"/>
          </a:p>
        </p:txBody>
      </p:sp>
    </p:spTree>
    <p:extLst>
      <p:ext uri="{BB962C8B-B14F-4D97-AF65-F5344CB8AC3E}">
        <p14:creationId xmlns:p14="http://schemas.microsoft.com/office/powerpoint/2010/main" val="13945779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58</a:t>
            </a:fld>
            <a:endParaRPr lang="en-US"/>
          </a:p>
        </p:txBody>
      </p:sp>
    </p:spTree>
    <p:extLst>
      <p:ext uri="{BB962C8B-B14F-4D97-AF65-F5344CB8AC3E}">
        <p14:creationId xmlns:p14="http://schemas.microsoft.com/office/powerpoint/2010/main" val="25719953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59</a:t>
            </a:fld>
            <a:endParaRPr lang="en-US"/>
          </a:p>
        </p:txBody>
      </p:sp>
    </p:spTree>
    <p:extLst>
      <p:ext uri="{BB962C8B-B14F-4D97-AF65-F5344CB8AC3E}">
        <p14:creationId xmlns:p14="http://schemas.microsoft.com/office/powerpoint/2010/main" val="3785093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6</a:t>
            </a:fld>
            <a:endParaRPr lang="en-US"/>
          </a:p>
        </p:txBody>
      </p:sp>
    </p:spTree>
    <p:extLst>
      <p:ext uri="{BB962C8B-B14F-4D97-AF65-F5344CB8AC3E}">
        <p14:creationId xmlns:p14="http://schemas.microsoft.com/office/powerpoint/2010/main" val="35172927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60</a:t>
            </a:fld>
            <a:endParaRPr lang="en-US"/>
          </a:p>
        </p:txBody>
      </p:sp>
    </p:spTree>
    <p:extLst>
      <p:ext uri="{BB962C8B-B14F-4D97-AF65-F5344CB8AC3E}">
        <p14:creationId xmlns:p14="http://schemas.microsoft.com/office/powerpoint/2010/main" val="5364809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61</a:t>
            </a:fld>
            <a:endParaRPr lang="en-US"/>
          </a:p>
        </p:txBody>
      </p:sp>
    </p:spTree>
    <p:extLst>
      <p:ext uri="{BB962C8B-B14F-4D97-AF65-F5344CB8AC3E}">
        <p14:creationId xmlns:p14="http://schemas.microsoft.com/office/powerpoint/2010/main" val="1716373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62</a:t>
            </a:fld>
            <a:endParaRPr lang="en-US"/>
          </a:p>
        </p:txBody>
      </p:sp>
    </p:spTree>
    <p:extLst>
      <p:ext uri="{BB962C8B-B14F-4D97-AF65-F5344CB8AC3E}">
        <p14:creationId xmlns:p14="http://schemas.microsoft.com/office/powerpoint/2010/main" val="13363674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63</a:t>
            </a:fld>
            <a:endParaRPr lang="en-US"/>
          </a:p>
        </p:txBody>
      </p:sp>
    </p:spTree>
    <p:extLst>
      <p:ext uri="{BB962C8B-B14F-4D97-AF65-F5344CB8AC3E}">
        <p14:creationId xmlns:p14="http://schemas.microsoft.com/office/powerpoint/2010/main" val="20132349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64</a:t>
            </a:fld>
            <a:endParaRPr lang="en-US"/>
          </a:p>
        </p:txBody>
      </p:sp>
    </p:spTree>
    <p:extLst>
      <p:ext uri="{BB962C8B-B14F-4D97-AF65-F5344CB8AC3E}">
        <p14:creationId xmlns:p14="http://schemas.microsoft.com/office/powerpoint/2010/main" val="1719038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7</a:t>
            </a:fld>
            <a:endParaRPr lang="en-US"/>
          </a:p>
        </p:txBody>
      </p:sp>
    </p:spTree>
    <p:extLst>
      <p:ext uri="{BB962C8B-B14F-4D97-AF65-F5344CB8AC3E}">
        <p14:creationId xmlns:p14="http://schemas.microsoft.com/office/powerpoint/2010/main" val="3916455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8</a:t>
            </a:fld>
            <a:endParaRPr lang="en-US"/>
          </a:p>
        </p:txBody>
      </p:sp>
    </p:spTree>
    <p:extLst>
      <p:ext uri="{BB962C8B-B14F-4D97-AF65-F5344CB8AC3E}">
        <p14:creationId xmlns:p14="http://schemas.microsoft.com/office/powerpoint/2010/main" val="3427579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D6563B-D7D8-45A6-B856-3240D3C71A33}" type="slidenum">
              <a:rPr lang="en-US" smtClean="0"/>
              <a:t>9</a:t>
            </a:fld>
            <a:endParaRPr lang="en-US"/>
          </a:p>
        </p:txBody>
      </p:sp>
    </p:spTree>
    <p:extLst>
      <p:ext uri="{BB962C8B-B14F-4D97-AF65-F5344CB8AC3E}">
        <p14:creationId xmlns:p14="http://schemas.microsoft.com/office/powerpoint/2010/main" val="343941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vi-V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BDC80408-9D1C-41A4-88F5-1ED2A6D662B1}" type="datetime1">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1281121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C6CB5781-4F32-4B42-93DC-0C0157A9AD04}" type="datetime1">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262104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E0AC7E3-9743-4A0B-AA37-487D6E5F3D6F}" type="datetime1">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3196450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F3BA1DC-9360-4196-8949-3A9A4F690E8D}" type="datetime1">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3974818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vi-V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2D7E458-4269-4E00-81D4-D839399D9C39}" type="datetime1">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406933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D0BF24CD-2253-49A9-8014-14DE6F499AAC}" type="datetime1">
              <a:rPr lang="en-US" smtClean="0"/>
              <a:t>12/24/2019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2689068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vi-V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4F13F271-8D3A-4CDE-8900-696AC8033A64}" type="datetime1">
              <a:rPr lang="en-US" smtClean="0"/>
              <a:t>12/24/2019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1855497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5F76B30D-4EE7-4CCB-9A2A-0B41BABF6F2D}" type="datetime1">
              <a:rPr lang="en-US" smtClean="0"/>
              <a:t>12/24/2019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2278506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23D2BA-4369-4573-B97C-AB8744762E60}" type="datetime1">
              <a:rPr lang="en-US" smtClean="0"/>
              <a:t>12/24/2019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2995658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vi-V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30EC7990-293C-4D85-AEEA-98C23ED6B5BF}" type="datetime1">
              <a:rPr lang="en-US" smtClean="0"/>
              <a:t>12/24/2019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3774834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vi-V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vi-V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AC3DFDF2-9556-412C-B45A-964409FD5C8C}" type="datetime1">
              <a:rPr lang="en-US" smtClean="0"/>
              <a:t>12/24/2019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1561198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BD1CE67-ED5A-43DD-A4AC-0FE9587D4D64}" type="datetime1">
              <a:rPr lang="en-US" smtClean="0"/>
              <a:t>12/24/2019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29E24E3-7DF3-4851-83BC-07938BF2A0B3}" type="slidenum">
              <a:rPr lang="en-US" smtClean="0"/>
              <a:t>‹#›</a:t>
            </a:fld>
            <a:endParaRPr lang="en-US"/>
          </a:p>
        </p:txBody>
      </p:sp>
    </p:spTree>
    <p:extLst>
      <p:ext uri="{BB962C8B-B14F-4D97-AF65-F5344CB8AC3E}">
        <p14:creationId xmlns:p14="http://schemas.microsoft.com/office/powerpoint/2010/main" val="1746233455"/>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vi-V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66900"/>
            <a:ext cx="9144000" cy="1638300"/>
          </a:xfrm>
          <a:solidFill>
            <a:srgbClr val="CCECFF"/>
          </a:solidFill>
        </p:spPr>
        <p:txBody>
          <a:bodyPr>
            <a:normAutofit/>
          </a:bodyPr>
          <a:lstStyle/>
          <a:p>
            <a:r>
              <a:rPr lang="en-US" sz="36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TRƯỜNG HỢP LÂM SÀNG </a:t>
            </a:r>
            <a:br>
              <a:rPr lang="en-US" sz="36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br>
            <a:r>
              <a:rPr lang="en-US" sz="36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BỆNH </a:t>
            </a:r>
            <a:r>
              <a:rPr lang="en-US" sz="3600" b="1" dirty="0">
                <a:solidFill>
                  <a:srgbClr val="FF0000"/>
                </a:solidFill>
                <a:effectLst>
                  <a:outerShdw blurRad="38100" dist="38100" dir="2700000" algn="tl">
                    <a:srgbClr val="000000">
                      <a:alpha val="43137"/>
                    </a:srgbClr>
                  </a:outerShdw>
                </a:effectLst>
                <a:latin typeface="Arial" pitchFamily="34" charset="0"/>
                <a:cs typeface="Arial" pitchFamily="34" charset="0"/>
              </a:rPr>
              <a:t>SUY TỦY </a:t>
            </a:r>
            <a:r>
              <a:rPr lang="en-US" sz="36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XƯƠNG </a:t>
            </a:r>
            <a:br>
              <a:rPr lang="en-US" sz="36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br>
            <a:r>
              <a:rPr lang="en-US" sz="36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(APLASTIC ANEMIA)</a:t>
            </a:r>
            <a:endParaRPr lang="en-US" sz="3600" dirty="0">
              <a:solidFill>
                <a:srgbClr val="FF0000"/>
              </a:solidFill>
              <a:effectLst>
                <a:outerShdw blurRad="38100" dist="38100" dir="2700000" algn="tl">
                  <a:srgbClr val="000000">
                    <a:alpha val="43137"/>
                  </a:srgbClr>
                </a:outerShdw>
              </a:effectLst>
              <a:latin typeface="Arial" pitchFamily="34" charset="0"/>
              <a:cs typeface="Arial" pitchFamily="34" charset="0"/>
            </a:endParaRPr>
          </a:p>
        </p:txBody>
      </p:sp>
      <p:sp>
        <p:nvSpPr>
          <p:cNvPr id="3" name="Subtitle 2"/>
          <p:cNvSpPr>
            <a:spLocks noGrp="1"/>
          </p:cNvSpPr>
          <p:nvPr>
            <p:ph type="subTitle" idx="1"/>
          </p:nvPr>
        </p:nvSpPr>
        <p:spPr>
          <a:xfrm>
            <a:off x="304800" y="3886200"/>
            <a:ext cx="8305800" cy="1752600"/>
          </a:xfrm>
        </p:spPr>
        <p:txBody>
          <a:bodyPr>
            <a:normAutofit/>
          </a:bodyPr>
          <a:lstStyle/>
          <a:p>
            <a:r>
              <a:rPr lang="en-US" sz="2400" b="1" dirty="0" err="1" smtClean="0">
                <a:solidFill>
                  <a:srgbClr val="0000CC"/>
                </a:solidFill>
                <a:latin typeface="Arial" pitchFamily="34" charset="0"/>
                <a:cs typeface="Arial" pitchFamily="34" charset="0"/>
              </a:rPr>
              <a:t>Ths</a:t>
            </a:r>
            <a:r>
              <a:rPr lang="en-US" sz="2400" b="1" dirty="0" smtClean="0">
                <a:solidFill>
                  <a:srgbClr val="0000CC"/>
                </a:solidFill>
                <a:latin typeface="Arial" pitchFamily="34" charset="0"/>
                <a:cs typeface="Arial" pitchFamily="34" charset="0"/>
              </a:rPr>
              <a:t>. </a:t>
            </a:r>
            <a:r>
              <a:rPr lang="en-US" sz="2400" b="1" dirty="0" err="1" smtClean="0">
                <a:solidFill>
                  <a:srgbClr val="0000CC"/>
                </a:solidFill>
                <a:latin typeface="Arial" pitchFamily="34" charset="0"/>
                <a:cs typeface="Arial" pitchFamily="34" charset="0"/>
              </a:rPr>
              <a:t>Bs</a:t>
            </a:r>
            <a:r>
              <a:rPr lang="en-US" sz="2400" b="1" dirty="0" smtClean="0">
                <a:solidFill>
                  <a:srgbClr val="0000CC"/>
                </a:solidFill>
                <a:latin typeface="Arial" pitchFamily="34" charset="0"/>
                <a:cs typeface="Arial" pitchFamily="34" charset="0"/>
              </a:rPr>
              <a:t> Lại Thị </a:t>
            </a:r>
            <a:r>
              <a:rPr lang="en-US" sz="2400" b="1" dirty="0">
                <a:solidFill>
                  <a:srgbClr val="0000CC"/>
                </a:solidFill>
                <a:latin typeface="Arial" pitchFamily="34" charset="0"/>
                <a:cs typeface="Arial" pitchFamily="34" charset="0"/>
              </a:rPr>
              <a:t>T</a:t>
            </a:r>
            <a:r>
              <a:rPr lang="en-US" sz="2400" b="1" dirty="0" smtClean="0">
                <a:solidFill>
                  <a:srgbClr val="0000CC"/>
                </a:solidFill>
                <a:latin typeface="Arial" pitchFamily="34" charset="0"/>
                <a:cs typeface="Arial" pitchFamily="34" charset="0"/>
              </a:rPr>
              <a:t>hanh Thảo</a:t>
            </a:r>
          </a:p>
          <a:p>
            <a:r>
              <a:rPr lang="en-US" sz="2400" b="1" dirty="0" err="1" smtClean="0">
                <a:solidFill>
                  <a:srgbClr val="0000CC"/>
                </a:solidFill>
                <a:latin typeface="Arial" pitchFamily="34" charset="0"/>
                <a:cs typeface="Arial" pitchFamily="34" charset="0"/>
              </a:rPr>
              <a:t>Ths</a:t>
            </a:r>
            <a:r>
              <a:rPr lang="en-US" sz="2400" b="1" dirty="0" smtClean="0">
                <a:solidFill>
                  <a:srgbClr val="0000CC"/>
                </a:solidFill>
                <a:latin typeface="Arial" pitchFamily="34" charset="0"/>
                <a:cs typeface="Arial" pitchFamily="34" charset="0"/>
              </a:rPr>
              <a:t>. </a:t>
            </a:r>
            <a:r>
              <a:rPr lang="en-US" sz="2400" b="1" dirty="0" err="1" smtClean="0">
                <a:solidFill>
                  <a:srgbClr val="0000CC"/>
                </a:solidFill>
                <a:latin typeface="Arial" pitchFamily="34" charset="0"/>
                <a:cs typeface="Arial" pitchFamily="34" charset="0"/>
              </a:rPr>
              <a:t>Bs</a:t>
            </a:r>
            <a:r>
              <a:rPr lang="en-US" sz="2400" b="1" dirty="0" smtClean="0">
                <a:solidFill>
                  <a:srgbClr val="0000CC"/>
                </a:solidFill>
                <a:latin typeface="Arial" pitchFamily="34" charset="0"/>
                <a:cs typeface="Arial" pitchFamily="34" charset="0"/>
              </a:rPr>
              <a:t>. </a:t>
            </a:r>
            <a:r>
              <a:rPr lang="en-US" sz="2400" b="1" dirty="0" err="1" smtClean="0">
                <a:solidFill>
                  <a:srgbClr val="0000CC"/>
                </a:solidFill>
                <a:latin typeface="Arial" pitchFamily="34" charset="0"/>
                <a:cs typeface="Arial" pitchFamily="34" charset="0"/>
              </a:rPr>
              <a:t>Nguyễn</a:t>
            </a:r>
            <a:r>
              <a:rPr lang="en-US" sz="2400" b="1" dirty="0" smtClean="0">
                <a:solidFill>
                  <a:srgbClr val="0000CC"/>
                </a:solidFill>
                <a:latin typeface="Arial" pitchFamily="34" charset="0"/>
                <a:cs typeface="Arial" pitchFamily="34" charset="0"/>
              </a:rPr>
              <a:t> Quốc Thành</a:t>
            </a:r>
          </a:p>
          <a:p>
            <a:r>
              <a:rPr lang="en-US" sz="2400" b="1" dirty="0" smtClean="0">
                <a:solidFill>
                  <a:srgbClr val="0000CC"/>
                </a:solidFill>
                <a:latin typeface="Arial" pitchFamily="34" charset="0"/>
                <a:cs typeface="Arial" pitchFamily="34" charset="0"/>
              </a:rPr>
              <a:t>Bộ môn Huyết học - Đại Học Y Dược  Tp. HCM</a:t>
            </a:r>
          </a:p>
        </p:txBody>
      </p:sp>
      <p:sp>
        <p:nvSpPr>
          <p:cNvPr id="4" name="Slide Number Placeholder 3"/>
          <p:cNvSpPr>
            <a:spLocks noGrp="1"/>
          </p:cNvSpPr>
          <p:nvPr>
            <p:ph type="sldNum" sz="quarter" idx="12"/>
          </p:nvPr>
        </p:nvSpPr>
        <p:spPr/>
        <p:txBody>
          <a:bodyPr/>
          <a:lstStyle/>
          <a:p>
            <a:fld id="{F29E24E3-7DF3-4851-83BC-07938BF2A0B3}" type="slidenum">
              <a:rPr lang="en-US" smtClean="0"/>
              <a:t>1</a:t>
            </a:fld>
            <a:endParaRPr lang="en-US"/>
          </a:p>
        </p:txBody>
      </p:sp>
      <p:pic>
        <p:nvPicPr>
          <p:cNvPr id="5" name="Picture 4"/>
          <p:cNvPicPr>
            <a:picLocks noChangeAspect="1"/>
          </p:cNvPicPr>
          <p:nvPr/>
        </p:nvPicPr>
        <p:blipFill>
          <a:blip r:embed="rId3"/>
          <a:stretch>
            <a:fillRect/>
          </a:stretch>
        </p:blipFill>
        <p:spPr>
          <a:xfrm>
            <a:off x="0" y="0"/>
            <a:ext cx="2514600" cy="1591519"/>
          </a:xfrm>
          <a:prstGeom prst="rect">
            <a:avLst/>
          </a:prstGeom>
        </p:spPr>
      </p:pic>
    </p:spTree>
    <p:extLst>
      <p:ext uri="{BB962C8B-B14F-4D97-AF65-F5344CB8AC3E}">
        <p14:creationId xmlns:p14="http://schemas.microsoft.com/office/powerpoint/2010/main" val="27132566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304800" y="1219201"/>
            <a:ext cx="7886700" cy="4351338"/>
          </a:xfrm>
        </p:spPr>
        <p:txBody>
          <a:bodyPr>
            <a:normAutofit/>
          </a:bodyPr>
          <a:lstStyle/>
          <a:p>
            <a:pPr marL="0" indent="0" algn="just">
              <a:buNone/>
            </a:pPr>
            <a:endParaRPr lang="en-US" sz="2400" dirty="0">
              <a:latin typeface="Arial" pitchFamily="34" charset="0"/>
              <a:cs typeface="Arial" pitchFamily="34" charset="0"/>
            </a:endParaRPr>
          </a:p>
          <a:p>
            <a:pPr marL="0" indent="0" algn="just">
              <a:buNone/>
            </a:pPr>
            <a:r>
              <a:rPr lang="vi-VN" sz="2400" b="1" u="sng" dirty="0" smtClean="0">
                <a:solidFill>
                  <a:srgbClr val="0000CC"/>
                </a:solidFill>
                <a:latin typeface="Arial" pitchFamily="34" charset="0"/>
                <a:cs typeface="Arial" pitchFamily="34" charset="0"/>
              </a:rPr>
              <a:t>CÂU HỎI 2</a:t>
            </a:r>
            <a:r>
              <a:rPr lang="vi-VN" sz="2400" b="1" dirty="0" smtClean="0">
                <a:solidFill>
                  <a:srgbClr val="0000CC"/>
                </a:solidFill>
                <a:latin typeface="Arial" pitchFamily="34" charset="0"/>
                <a:cs typeface="Arial" pitchFamily="34" charset="0"/>
              </a:rPr>
              <a:t>: </a:t>
            </a:r>
            <a:endParaRPr lang="en-US" sz="2400" b="1" dirty="0" smtClean="0">
              <a:solidFill>
                <a:srgbClr val="0000CC"/>
              </a:solidFill>
              <a:latin typeface="Arial" pitchFamily="34" charset="0"/>
              <a:cs typeface="Arial" pitchFamily="34" charset="0"/>
            </a:endParaRPr>
          </a:p>
          <a:p>
            <a:pPr marL="0" indent="0" algn="just">
              <a:buNone/>
            </a:pPr>
            <a:r>
              <a:rPr lang="en-US" sz="2400" b="1" dirty="0" smtClean="0">
                <a:solidFill>
                  <a:srgbClr val="FF0066"/>
                </a:solidFill>
                <a:latin typeface="Arial" pitchFamily="34" charset="0"/>
                <a:cs typeface="Arial" pitchFamily="34" charset="0"/>
              </a:rPr>
              <a:t>Mảng bầm da là hiện tượng máu thoát khỏi lòng mạch. </a:t>
            </a:r>
          </a:p>
        </p:txBody>
      </p:sp>
      <p:sp>
        <p:nvSpPr>
          <p:cNvPr id="4" name="Slide Number Placeholder 3"/>
          <p:cNvSpPr>
            <a:spLocks noGrp="1"/>
          </p:cNvSpPr>
          <p:nvPr>
            <p:ph type="sldNum" sz="quarter" idx="12"/>
          </p:nvPr>
        </p:nvSpPr>
        <p:spPr/>
        <p:txBody>
          <a:bodyPr/>
          <a:lstStyle/>
          <a:p>
            <a:fld id="{F29E24E3-7DF3-4851-83BC-07938BF2A0B3}" type="slidenum">
              <a:rPr lang="en-US" smtClean="0"/>
              <a:t>10</a:t>
            </a:fld>
            <a:endParaRPr lang="en-US"/>
          </a:p>
        </p:txBody>
      </p:sp>
    </p:spTree>
    <p:extLst>
      <p:ext uri="{BB962C8B-B14F-4D97-AF65-F5344CB8AC3E}">
        <p14:creationId xmlns:p14="http://schemas.microsoft.com/office/powerpoint/2010/main" val="12416319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457200" y="1219201"/>
            <a:ext cx="8058150" cy="4351338"/>
          </a:xfrm>
        </p:spPr>
        <p:txBody>
          <a:bodyPr>
            <a:normAutofit/>
          </a:bodyPr>
          <a:lstStyle/>
          <a:p>
            <a:pPr marL="0" indent="0" algn="just">
              <a:buNone/>
            </a:pPr>
            <a:r>
              <a:rPr lang="vi-VN" sz="2400" b="1" u="sng" dirty="0" smtClean="0">
                <a:solidFill>
                  <a:srgbClr val="0000CC"/>
                </a:solidFill>
                <a:latin typeface="Arial" pitchFamily="34" charset="0"/>
                <a:cs typeface="Arial" pitchFamily="34" charset="0"/>
              </a:rPr>
              <a:t>CÂU HỎI 2</a:t>
            </a:r>
            <a:r>
              <a:rPr lang="vi-VN" sz="2400" b="1" dirty="0" smtClean="0">
                <a:solidFill>
                  <a:srgbClr val="0000CC"/>
                </a:solidFill>
                <a:latin typeface="Arial" pitchFamily="34" charset="0"/>
                <a:cs typeface="Arial" pitchFamily="34" charset="0"/>
              </a:rPr>
              <a:t>: </a:t>
            </a:r>
            <a:endParaRPr lang="en-US" sz="2400" b="1" dirty="0" smtClean="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11</a:t>
            </a:fld>
            <a:endParaRPr lang="en-US"/>
          </a:p>
        </p:txBody>
      </p:sp>
      <p:pic>
        <p:nvPicPr>
          <p:cNvPr id="5" name="Picture 4"/>
          <p:cNvPicPr>
            <a:picLocks noChangeAspect="1"/>
          </p:cNvPicPr>
          <p:nvPr/>
        </p:nvPicPr>
        <p:blipFill>
          <a:blip r:embed="rId3"/>
          <a:stretch>
            <a:fillRect/>
          </a:stretch>
        </p:blipFill>
        <p:spPr>
          <a:xfrm>
            <a:off x="152400" y="1643478"/>
            <a:ext cx="3905250" cy="4319967"/>
          </a:xfrm>
          <a:prstGeom prst="rect">
            <a:avLst/>
          </a:prstGeom>
        </p:spPr>
      </p:pic>
      <p:sp>
        <p:nvSpPr>
          <p:cNvPr id="6" name="Rectangle 5"/>
          <p:cNvSpPr/>
          <p:nvPr/>
        </p:nvSpPr>
        <p:spPr>
          <a:xfrm>
            <a:off x="838200" y="6122003"/>
            <a:ext cx="3379451" cy="461665"/>
          </a:xfrm>
          <a:prstGeom prst="rect">
            <a:avLst/>
          </a:prstGeom>
        </p:spPr>
        <p:txBody>
          <a:bodyPr wrap="none">
            <a:spAutoFit/>
          </a:bodyPr>
          <a:lstStyle/>
          <a:p>
            <a:r>
              <a:rPr lang="en-US" sz="2400" b="1" i="1" u="sng" dirty="0" smtClean="0">
                <a:solidFill>
                  <a:srgbClr val="FF0066"/>
                </a:solidFill>
                <a:latin typeface="Arial" pitchFamily="34" charset="0"/>
                <a:cs typeface="Arial" pitchFamily="34" charset="0"/>
              </a:rPr>
              <a:t>Hình 2</a:t>
            </a:r>
            <a:r>
              <a:rPr lang="en-US" sz="2400" b="1" i="1" dirty="0" smtClean="0">
                <a:solidFill>
                  <a:srgbClr val="FF0066"/>
                </a:solidFill>
                <a:latin typeface="Arial" pitchFamily="34" charset="0"/>
                <a:cs typeface="Arial" pitchFamily="34" charset="0"/>
              </a:rPr>
              <a:t>: Mảng bầm da </a:t>
            </a:r>
            <a:endParaRPr lang="vi-VN" dirty="0"/>
          </a:p>
        </p:txBody>
      </p:sp>
      <p:sp>
        <p:nvSpPr>
          <p:cNvPr id="7" name="Rectangle 6"/>
          <p:cNvSpPr/>
          <p:nvPr/>
        </p:nvSpPr>
        <p:spPr>
          <a:xfrm>
            <a:off x="4217651" y="2146323"/>
            <a:ext cx="4926349" cy="2497094"/>
          </a:xfrm>
          <a:prstGeom prst="rect">
            <a:avLst/>
          </a:prstGeom>
        </p:spPr>
        <p:txBody>
          <a:bodyPr wrap="square">
            <a:spAutoFit/>
          </a:bodyPr>
          <a:lstStyle/>
          <a:p>
            <a:pPr lvl="0" algn="just" defTabSz="685800">
              <a:lnSpc>
                <a:spcPct val="90000"/>
              </a:lnSpc>
              <a:spcBef>
                <a:spcPts val="750"/>
              </a:spcBef>
            </a:pPr>
            <a:r>
              <a:rPr lang="en-US" sz="2400" b="1" dirty="0" smtClean="0">
                <a:solidFill>
                  <a:srgbClr val="FF0066"/>
                </a:solidFill>
                <a:latin typeface="Arial" pitchFamily="34" charset="0"/>
                <a:cs typeface="Arial" pitchFamily="34" charset="0"/>
              </a:rPr>
              <a:t>Nguyên </a:t>
            </a:r>
            <a:r>
              <a:rPr lang="en-US" sz="2400" b="1" dirty="0">
                <a:solidFill>
                  <a:srgbClr val="FF0066"/>
                </a:solidFill>
                <a:latin typeface="Arial" pitchFamily="34" charset="0"/>
                <a:cs typeface="Arial" pitchFamily="34" charset="0"/>
              </a:rPr>
              <a:t>nhân của mảng bầm da là:</a:t>
            </a:r>
          </a:p>
          <a:p>
            <a:pPr lvl="0" algn="just" defTabSz="685800">
              <a:lnSpc>
                <a:spcPct val="90000"/>
              </a:lnSpc>
              <a:spcBef>
                <a:spcPts val="750"/>
              </a:spcBef>
            </a:pPr>
            <a:endParaRPr lang="en-US" sz="2400" b="1" dirty="0">
              <a:solidFill>
                <a:srgbClr val="0000CC"/>
              </a:solidFill>
              <a:latin typeface="Arial" pitchFamily="34" charset="0"/>
              <a:cs typeface="Arial" pitchFamily="34" charset="0"/>
            </a:endParaRPr>
          </a:p>
          <a:p>
            <a:pPr marL="171450" lvl="0" indent="-171450" algn="just" defTabSz="685800">
              <a:lnSpc>
                <a:spcPct val="90000"/>
              </a:lnSpc>
              <a:spcBef>
                <a:spcPts val="750"/>
              </a:spcBef>
              <a:buFont typeface="Arial" panose="020B0604020202020204" pitchFamily="34" charset="0"/>
              <a:buChar char="•"/>
            </a:pPr>
            <a:r>
              <a:rPr lang="en-US" sz="2400" dirty="0">
                <a:solidFill>
                  <a:srgbClr val="0000CC"/>
                </a:solidFill>
                <a:latin typeface="Arial" pitchFamily="34" charset="0"/>
                <a:cs typeface="Arial" pitchFamily="34" charset="0"/>
              </a:rPr>
              <a:t>Thành mạch</a:t>
            </a:r>
          </a:p>
          <a:p>
            <a:pPr marL="171450" lvl="0" indent="-171450" algn="just" defTabSz="685800">
              <a:lnSpc>
                <a:spcPct val="90000"/>
              </a:lnSpc>
              <a:spcBef>
                <a:spcPts val="750"/>
              </a:spcBef>
              <a:buFont typeface="Arial" panose="020B0604020202020204" pitchFamily="34" charset="0"/>
              <a:buChar char="•"/>
            </a:pPr>
            <a:r>
              <a:rPr lang="en-US" sz="2400" dirty="0">
                <a:solidFill>
                  <a:srgbClr val="0000CC"/>
                </a:solidFill>
                <a:latin typeface="Arial" pitchFamily="34" charset="0"/>
                <a:cs typeface="Arial" pitchFamily="34" charset="0"/>
              </a:rPr>
              <a:t>Tiểu cầu</a:t>
            </a:r>
          </a:p>
          <a:p>
            <a:pPr marL="171450" lvl="0" indent="-171450" algn="just" defTabSz="685800">
              <a:lnSpc>
                <a:spcPct val="90000"/>
              </a:lnSpc>
              <a:spcBef>
                <a:spcPts val="750"/>
              </a:spcBef>
              <a:buFont typeface="Arial" panose="020B0604020202020204" pitchFamily="34" charset="0"/>
              <a:buChar char="•"/>
            </a:pPr>
            <a:r>
              <a:rPr lang="en-US" sz="2400" dirty="0">
                <a:solidFill>
                  <a:srgbClr val="0000CC"/>
                </a:solidFill>
                <a:latin typeface="Arial" pitchFamily="34" charset="0"/>
                <a:cs typeface="Arial" pitchFamily="34" charset="0"/>
              </a:rPr>
              <a:t>Rối loạn đông máu</a:t>
            </a:r>
          </a:p>
        </p:txBody>
      </p:sp>
    </p:spTree>
    <p:extLst>
      <p:ext uri="{BB962C8B-B14F-4D97-AF65-F5344CB8AC3E}">
        <p14:creationId xmlns:p14="http://schemas.microsoft.com/office/powerpoint/2010/main" val="12060045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133350" y="1253837"/>
            <a:ext cx="8705850" cy="4351338"/>
          </a:xfrm>
        </p:spPr>
        <p:txBody>
          <a:bodyPr>
            <a:normAutofit/>
          </a:bodyPr>
          <a:lstStyle/>
          <a:p>
            <a:pPr marL="0" indent="0" algn="just">
              <a:buNone/>
            </a:pPr>
            <a:r>
              <a:rPr lang="vi-VN" sz="2400" b="1" u="sng" dirty="0" smtClean="0">
                <a:solidFill>
                  <a:srgbClr val="0000CC"/>
                </a:solidFill>
                <a:latin typeface="Arial" pitchFamily="34" charset="0"/>
                <a:cs typeface="Arial" pitchFamily="34" charset="0"/>
              </a:rPr>
              <a:t>CÂU HỎI 2</a:t>
            </a:r>
            <a:r>
              <a:rPr lang="vi-VN" sz="2400" b="1" dirty="0" smtClean="0">
                <a:solidFill>
                  <a:srgbClr val="0000CC"/>
                </a:solidFill>
                <a:latin typeface="Arial" pitchFamily="34" charset="0"/>
                <a:cs typeface="Arial" pitchFamily="34" charset="0"/>
              </a:rPr>
              <a:t>: </a:t>
            </a:r>
            <a:endParaRPr lang="en-US" sz="2400" b="1" dirty="0" smtClean="0">
              <a:solidFill>
                <a:srgbClr val="0000CC"/>
              </a:solidFill>
              <a:latin typeface="Arial" pitchFamily="34" charset="0"/>
              <a:cs typeface="Arial" pitchFamily="34" charset="0"/>
            </a:endParaRPr>
          </a:p>
          <a:p>
            <a:pPr marL="0" indent="0" algn="just">
              <a:buNone/>
            </a:pPr>
            <a:r>
              <a:rPr lang="en-US" sz="2400" b="1" dirty="0" smtClean="0">
                <a:solidFill>
                  <a:srgbClr val="FF0066"/>
                </a:solidFill>
                <a:latin typeface="Arial" pitchFamily="34" charset="0"/>
                <a:cs typeface="Arial" pitchFamily="34" charset="0"/>
              </a:rPr>
              <a:t>Phân biệt các nguyên nhân gây xuất huyết da niêm của bệnh nhân</a:t>
            </a:r>
          </a:p>
        </p:txBody>
      </p:sp>
      <p:sp>
        <p:nvSpPr>
          <p:cNvPr id="4" name="Slide Number Placeholder 3"/>
          <p:cNvSpPr>
            <a:spLocks noGrp="1"/>
          </p:cNvSpPr>
          <p:nvPr>
            <p:ph type="sldNum" sz="quarter" idx="12"/>
          </p:nvPr>
        </p:nvSpPr>
        <p:spPr/>
        <p:txBody>
          <a:bodyPr/>
          <a:lstStyle/>
          <a:p>
            <a:fld id="{F29E24E3-7DF3-4851-83BC-07938BF2A0B3}" type="slidenum">
              <a:rPr lang="en-US" smtClean="0"/>
              <a:t>12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97269319"/>
              </p:ext>
            </p:extLst>
          </p:nvPr>
        </p:nvGraphicFramePr>
        <p:xfrm>
          <a:off x="152400" y="2438400"/>
          <a:ext cx="8534400" cy="3749040"/>
        </p:xfrm>
        <a:graphic>
          <a:graphicData uri="http://schemas.openxmlformats.org/drawingml/2006/table">
            <a:tbl>
              <a:tblPr firstRow="1" bandRow="1">
                <a:tableStyleId>{5C22544A-7EE6-4342-B048-85BDC9FD1C3A}</a:tableStyleId>
              </a:tblPr>
              <a:tblGrid>
                <a:gridCol w="1706880">
                  <a:extLst>
                    <a:ext uri="{9D8B030D-6E8A-4147-A177-3AD203B41FA5}">
                      <a16:colId xmlns="" xmlns:a16="http://schemas.microsoft.com/office/drawing/2014/main" val="4011705952"/>
                    </a:ext>
                  </a:extLst>
                </a:gridCol>
                <a:gridCol w="1706880">
                  <a:extLst>
                    <a:ext uri="{9D8B030D-6E8A-4147-A177-3AD203B41FA5}">
                      <a16:colId xmlns="" xmlns:a16="http://schemas.microsoft.com/office/drawing/2014/main" val="1450432605"/>
                    </a:ext>
                  </a:extLst>
                </a:gridCol>
                <a:gridCol w="1706880">
                  <a:extLst>
                    <a:ext uri="{9D8B030D-6E8A-4147-A177-3AD203B41FA5}">
                      <a16:colId xmlns="" xmlns:a16="http://schemas.microsoft.com/office/drawing/2014/main" val="604373038"/>
                    </a:ext>
                  </a:extLst>
                </a:gridCol>
                <a:gridCol w="1706880">
                  <a:extLst>
                    <a:ext uri="{9D8B030D-6E8A-4147-A177-3AD203B41FA5}">
                      <a16:colId xmlns="" xmlns:a16="http://schemas.microsoft.com/office/drawing/2014/main" val="4257799482"/>
                    </a:ext>
                  </a:extLst>
                </a:gridCol>
                <a:gridCol w="1706880">
                  <a:extLst>
                    <a:ext uri="{9D8B030D-6E8A-4147-A177-3AD203B41FA5}">
                      <a16:colId xmlns="" xmlns:a16="http://schemas.microsoft.com/office/drawing/2014/main" val="1930171851"/>
                    </a:ext>
                  </a:extLst>
                </a:gridCol>
              </a:tblGrid>
              <a:tr h="370840">
                <a:tc>
                  <a:txBody>
                    <a:bodyPr/>
                    <a:lstStyle/>
                    <a:p>
                      <a:pPr algn="ctr">
                        <a:lnSpc>
                          <a:spcPct val="150000"/>
                        </a:lnSpc>
                      </a:pPr>
                      <a:r>
                        <a:rPr lang="en-US" sz="2000" dirty="0" smtClean="0">
                          <a:solidFill>
                            <a:srgbClr val="FFFF00"/>
                          </a:solidFill>
                          <a:latin typeface="Arial" panose="020B0604020202020204" pitchFamily="34" charset="0"/>
                          <a:cs typeface="Arial" panose="020B0604020202020204" pitchFamily="34" charset="0"/>
                        </a:rPr>
                        <a:t>Vị trí</a:t>
                      </a:r>
                      <a:endParaRPr lang="vi-VN" sz="2000" dirty="0">
                        <a:solidFill>
                          <a:srgbClr val="FFFF00"/>
                        </a:solidFill>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solidFill>
                            <a:srgbClr val="FFFF00"/>
                          </a:solidFill>
                          <a:latin typeface="Arial" panose="020B0604020202020204" pitchFamily="34" charset="0"/>
                          <a:cs typeface="Arial" panose="020B0604020202020204" pitchFamily="34" charset="0"/>
                        </a:rPr>
                        <a:t>Thành</a:t>
                      </a:r>
                      <a:r>
                        <a:rPr lang="en-US" sz="2000" baseline="0" dirty="0" smtClean="0">
                          <a:solidFill>
                            <a:srgbClr val="FFFF00"/>
                          </a:solidFill>
                          <a:latin typeface="Arial" panose="020B0604020202020204" pitchFamily="34" charset="0"/>
                          <a:cs typeface="Arial" panose="020B0604020202020204" pitchFamily="34" charset="0"/>
                        </a:rPr>
                        <a:t> mạch</a:t>
                      </a:r>
                      <a:endParaRPr lang="vi-VN" sz="2000" dirty="0">
                        <a:solidFill>
                          <a:srgbClr val="FFFF00"/>
                        </a:solidFill>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solidFill>
                            <a:srgbClr val="FFFF00"/>
                          </a:solidFill>
                          <a:latin typeface="Arial" panose="020B0604020202020204" pitchFamily="34" charset="0"/>
                          <a:cs typeface="Arial" panose="020B0604020202020204" pitchFamily="34" charset="0"/>
                        </a:rPr>
                        <a:t>Tiểu cầu</a:t>
                      </a:r>
                      <a:endParaRPr lang="vi-VN" sz="2000" dirty="0">
                        <a:solidFill>
                          <a:srgbClr val="FFFF00"/>
                        </a:solidFill>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solidFill>
                            <a:srgbClr val="FFFF00"/>
                          </a:solidFill>
                          <a:latin typeface="Arial" panose="020B0604020202020204" pitchFamily="34" charset="0"/>
                          <a:cs typeface="Arial" panose="020B0604020202020204" pitchFamily="34" charset="0"/>
                        </a:rPr>
                        <a:t>Đông</a:t>
                      </a:r>
                      <a:r>
                        <a:rPr lang="en-US" sz="2000" baseline="0" dirty="0" smtClean="0">
                          <a:solidFill>
                            <a:srgbClr val="FFFF00"/>
                          </a:solidFill>
                          <a:latin typeface="Arial" panose="020B0604020202020204" pitchFamily="34" charset="0"/>
                          <a:cs typeface="Arial" panose="020B0604020202020204" pitchFamily="34" charset="0"/>
                        </a:rPr>
                        <a:t> máu huyết tương</a:t>
                      </a:r>
                      <a:endParaRPr lang="vi-VN" sz="2000" dirty="0">
                        <a:solidFill>
                          <a:srgbClr val="FFFF00"/>
                        </a:solidFill>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solidFill>
                            <a:srgbClr val="FFFF00"/>
                          </a:solidFill>
                          <a:latin typeface="Arial" panose="020B0604020202020204" pitchFamily="34" charset="0"/>
                          <a:cs typeface="Arial" panose="020B0604020202020204" pitchFamily="34" charset="0"/>
                        </a:rPr>
                        <a:t>Phối hợp</a:t>
                      </a:r>
                      <a:endParaRPr lang="vi-VN" sz="2000" dirty="0">
                        <a:solidFill>
                          <a:srgbClr val="FFFF00"/>
                        </a:solidFill>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988385415"/>
                  </a:ext>
                </a:extLst>
              </a:tr>
              <a:tr h="370840">
                <a:tc>
                  <a:txBody>
                    <a:bodyPr/>
                    <a:lstStyle/>
                    <a:p>
                      <a:pPr>
                        <a:lnSpc>
                          <a:spcPct val="150000"/>
                        </a:lnSpc>
                      </a:pPr>
                      <a:r>
                        <a:rPr lang="en-US" sz="2000" dirty="0" smtClean="0">
                          <a:latin typeface="Arial" panose="020B0604020202020204" pitchFamily="34" charset="0"/>
                          <a:cs typeface="Arial" panose="020B0604020202020204" pitchFamily="34" charset="0"/>
                        </a:rPr>
                        <a:t>Da</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919567876"/>
                  </a:ext>
                </a:extLst>
              </a:tr>
              <a:tr h="370840">
                <a:tc>
                  <a:txBody>
                    <a:bodyPr/>
                    <a:lstStyle/>
                    <a:p>
                      <a:pPr>
                        <a:lnSpc>
                          <a:spcPct val="150000"/>
                        </a:lnSpc>
                      </a:pPr>
                      <a:r>
                        <a:rPr lang="en-US" sz="2000" dirty="0" smtClean="0">
                          <a:latin typeface="Arial" panose="020B0604020202020204" pitchFamily="34" charset="0"/>
                          <a:cs typeface="Arial" panose="020B0604020202020204" pitchFamily="34" charset="0"/>
                        </a:rPr>
                        <a:t>Niêm</a:t>
                      </a:r>
                      <a:r>
                        <a:rPr lang="en-US" sz="2000" baseline="0" dirty="0" smtClean="0">
                          <a:latin typeface="Arial" panose="020B0604020202020204" pitchFamily="34" charset="0"/>
                          <a:cs typeface="Arial" panose="020B0604020202020204" pitchFamily="34" charset="0"/>
                        </a:rPr>
                        <a:t> mạc</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vi-VN"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845348909"/>
                  </a:ext>
                </a:extLst>
              </a:tr>
              <a:tr h="370840">
                <a:tc>
                  <a:txBody>
                    <a:bodyPr/>
                    <a:lstStyle/>
                    <a:p>
                      <a:pPr>
                        <a:lnSpc>
                          <a:spcPct val="150000"/>
                        </a:lnSpc>
                      </a:pPr>
                      <a:r>
                        <a:rPr lang="en-US" sz="2000" dirty="0" smtClean="0">
                          <a:latin typeface="Arial" panose="020B0604020202020204" pitchFamily="34" charset="0"/>
                          <a:cs typeface="Arial" panose="020B0604020202020204" pitchFamily="34" charset="0"/>
                        </a:rPr>
                        <a:t>Nội tạng</a:t>
                      </a: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Không</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583881411"/>
                  </a:ext>
                </a:extLst>
              </a:tr>
              <a:tr h="370840">
                <a:tc>
                  <a:txBody>
                    <a:bodyPr/>
                    <a:lstStyle/>
                    <a:p>
                      <a:pPr>
                        <a:lnSpc>
                          <a:spcPct val="150000"/>
                        </a:lnSpc>
                      </a:pPr>
                      <a:r>
                        <a:rPr lang="en-US" sz="2000" dirty="0" smtClean="0">
                          <a:latin typeface="Arial" panose="020B0604020202020204" pitchFamily="34" charset="0"/>
                          <a:cs typeface="Arial" panose="020B0604020202020204" pitchFamily="34" charset="0"/>
                        </a:rPr>
                        <a:t>Khớp</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Không</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vi-VN"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3302805453"/>
                  </a:ext>
                </a:extLst>
              </a:tr>
              <a:tr h="370840">
                <a:tc>
                  <a:txBody>
                    <a:bodyPr/>
                    <a:lstStyle/>
                    <a:p>
                      <a:pPr>
                        <a:lnSpc>
                          <a:spcPct val="150000"/>
                        </a:lnSpc>
                      </a:pPr>
                      <a:r>
                        <a:rPr lang="en-US" sz="2000" dirty="0" smtClean="0">
                          <a:latin typeface="Arial" panose="020B0604020202020204" pitchFamily="34" charset="0"/>
                          <a:cs typeface="Arial" panose="020B0604020202020204" pitchFamily="34" charset="0"/>
                        </a:rPr>
                        <a:t>Thần kinh</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Không</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3-5%</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&lt; 2%</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smtClean="0">
                          <a:latin typeface="Arial" panose="020B0604020202020204" pitchFamily="34" charset="0"/>
                          <a:cs typeface="Arial" panose="020B0604020202020204" pitchFamily="34" charset="0"/>
                        </a:rPr>
                        <a:t>5-10%</a:t>
                      </a:r>
                      <a:endParaRPr lang="vi-VN" sz="20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261761419"/>
                  </a:ext>
                </a:extLst>
              </a:tr>
            </a:tbl>
          </a:graphicData>
        </a:graphic>
      </p:graphicFrame>
    </p:spTree>
    <p:extLst>
      <p:ext uri="{BB962C8B-B14F-4D97-AF65-F5344CB8AC3E}">
        <p14:creationId xmlns:p14="http://schemas.microsoft.com/office/powerpoint/2010/main" val="16993610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304800" y="1600200"/>
            <a:ext cx="8382000" cy="4038600"/>
          </a:xfrm>
        </p:spPr>
        <p:txBody>
          <a:bodyPr>
            <a:normAutofit/>
          </a:bodyPr>
          <a:lstStyle/>
          <a:p>
            <a:pPr marL="0" indent="0" algn="just">
              <a:buNone/>
            </a:pPr>
            <a:r>
              <a:rPr lang="vi-VN" sz="2400" b="1" u="sng" dirty="0" smtClean="0">
                <a:solidFill>
                  <a:srgbClr val="0000CC"/>
                </a:solidFill>
                <a:latin typeface="Arial" pitchFamily="34" charset="0"/>
                <a:cs typeface="Arial" pitchFamily="34" charset="0"/>
              </a:rPr>
              <a:t>CÂU HỎI 3</a:t>
            </a:r>
            <a:r>
              <a:rPr lang="vi-VN" sz="2400" b="1" dirty="0" smtClean="0">
                <a:solidFill>
                  <a:srgbClr val="0000CC"/>
                </a:solidFill>
                <a:latin typeface="Arial" pitchFamily="34" charset="0"/>
                <a:cs typeface="Arial" pitchFamily="34" charset="0"/>
              </a:rPr>
              <a:t>: </a:t>
            </a:r>
            <a:endParaRPr lang="en-US" sz="2400" b="1" dirty="0" smtClean="0">
              <a:solidFill>
                <a:srgbClr val="0000CC"/>
              </a:solidFill>
              <a:latin typeface="Arial" pitchFamily="34" charset="0"/>
              <a:cs typeface="Arial" pitchFamily="34" charset="0"/>
            </a:endParaRPr>
          </a:p>
          <a:p>
            <a:pPr marL="0" indent="0" algn="just">
              <a:buNone/>
            </a:pPr>
            <a:r>
              <a:rPr lang="en-US" sz="2400" b="1" dirty="0" smtClean="0">
                <a:solidFill>
                  <a:srgbClr val="FF0066"/>
                </a:solidFill>
                <a:latin typeface="Arial" pitchFamily="34" charset="0"/>
                <a:cs typeface="Arial" pitchFamily="34" charset="0"/>
              </a:rPr>
              <a:t>Nguyên nhân </a:t>
            </a:r>
            <a:r>
              <a:rPr lang="en-US" sz="2400" b="1" dirty="0">
                <a:solidFill>
                  <a:srgbClr val="FF0066"/>
                </a:solidFill>
                <a:latin typeface="Arial" pitchFamily="34" charset="0"/>
                <a:cs typeface="Arial" pitchFamily="34" charset="0"/>
              </a:rPr>
              <a:t>nhập viện </a:t>
            </a:r>
            <a:r>
              <a:rPr lang="en-US" sz="2400" b="1" dirty="0" smtClean="0">
                <a:solidFill>
                  <a:srgbClr val="FF0066"/>
                </a:solidFill>
                <a:latin typeface="Arial" pitchFamily="34" charset="0"/>
                <a:cs typeface="Arial" pitchFamily="34" charset="0"/>
              </a:rPr>
              <a:t>của bệnh nhân là gì?</a:t>
            </a:r>
          </a:p>
          <a:p>
            <a:pPr marL="0" indent="0" algn="just">
              <a:buNone/>
            </a:pPr>
            <a:endParaRPr lang="en-US" sz="2400" b="1" dirty="0" smtClean="0">
              <a:solidFill>
                <a:srgbClr val="FF0066"/>
              </a:solidFill>
              <a:latin typeface="Arial" pitchFamily="34" charset="0"/>
              <a:cs typeface="Arial" pitchFamily="34" charset="0"/>
            </a:endParaRPr>
          </a:p>
          <a:p>
            <a:pPr marL="0" indent="0" algn="just">
              <a:buNone/>
            </a:pPr>
            <a:r>
              <a:rPr lang="vi-VN" sz="2400" b="1" dirty="0">
                <a:solidFill>
                  <a:srgbClr val="0000CC"/>
                </a:solidFill>
                <a:cs typeface="Arial" pitchFamily="34" charset="0"/>
              </a:rPr>
              <a:t>LÝ DO NHẬP VIỆN:  chóng mặt khi thay đổi tư thế và có vài mảng bầm da xuất hiện tự nhiên.</a:t>
            </a:r>
          </a:p>
          <a:p>
            <a:pPr marL="0" indent="0" algn="just">
              <a:buNone/>
            </a:pPr>
            <a:endParaRPr lang="en-US" sz="2400" b="1" dirty="0" smtClean="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13</a:t>
            </a:fld>
            <a:endParaRPr lang="en-US"/>
          </a:p>
        </p:txBody>
      </p:sp>
    </p:spTree>
    <p:extLst>
      <p:ext uri="{BB962C8B-B14F-4D97-AF65-F5344CB8AC3E}">
        <p14:creationId xmlns:p14="http://schemas.microsoft.com/office/powerpoint/2010/main" val="19270723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304800" y="1600200"/>
            <a:ext cx="8382000" cy="4038600"/>
          </a:xfrm>
        </p:spPr>
        <p:txBody>
          <a:bodyPr>
            <a:normAutofit/>
          </a:bodyPr>
          <a:lstStyle/>
          <a:p>
            <a:pPr marL="0" indent="0" algn="just">
              <a:buNone/>
            </a:pPr>
            <a:r>
              <a:rPr lang="vi-VN" sz="2400" b="1" u="sng" dirty="0" smtClean="0">
                <a:solidFill>
                  <a:srgbClr val="0000CC"/>
                </a:solidFill>
                <a:latin typeface="Arial" pitchFamily="34" charset="0"/>
                <a:cs typeface="Arial" pitchFamily="34" charset="0"/>
              </a:rPr>
              <a:t>CÂU HỎI 3:</a:t>
            </a:r>
            <a:r>
              <a:rPr lang="vi-VN" sz="2400" b="1" dirty="0" smtClean="0">
                <a:solidFill>
                  <a:srgbClr val="0000CC"/>
                </a:solidFill>
                <a:latin typeface="Arial" pitchFamily="34" charset="0"/>
                <a:cs typeface="Arial" pitchFamily="34" charset="0"/>
              </a:rPr>
              <a:t> </a:t>
            </a:r>
            <a:endParaRPr lang="en-US" sz="2400" b="1" dirty="0" smtClean="0">
              <a:solidFill>
                <a:srgbClr val="0000CC"/>
              </a:solidFill>
              <a:latin typeface="Arial" pitchFamily="34" charset="0"/>
              <a:cs typeface="Arial" pitchFamily="34" charset="0"/>
            </a:endParaRPr>
          </a:p>
          <a:p>
            <a:pPr marL="0" indent="0" algn="just">
              <a:buNone/>
            </a:pPr>
            <a:r>
              <a:rPr lang="en-US" sz="2400" b="1" dirty="0" smtClean="0">
                <a:solidFill>
                  <a:srgbClr val="FF0066"/>
                </a:solidFill>
                <a:latin typeface="Arial" pitchFamily="34" charset="0"/>
                <a:cs typeface="Arial" pitchFamily="34" charset="0"/>
              </a:rPr>
              <a:t>Nguyên nhân bệnh nhân nhập viện là:</a:t>
            </a:r>
          </a:p>
          <a:p>
            <a:pPr marL="457200" indent="-457200" algn="just">
              <a:buFont typeface="+mj-lt"/>
              <a:buAutoNum type="arabicPeriod"/>
            </a:pPr>
            <a:r>
              <a:rPr lang="en-US" sz="2400" dirty="0" smtClean="0">
                <a:solidFill>
                  <a:srgbClr val="0000CC"/>
                </a:solidFill>
                <a:latin typeface="Arial" pitchFamily="34" charset="0"/>
                <a:cs typeface="Arial" pitchFamily="34" charset="0"/>
              </a:rPr>
              <a:t>Chóng mặt do thiếu máu </a:t>
            </a:r>
          </a:p>
          <a:p>
            <a:pPr marL="457200" indent="-457200" algn="just">
              <a:buFont typeface="+mj-lt"/>
              <a:buAutoNum type="arabicPeriod"/>
            </a:pPr>
            <a:r>
              <a:rPr lang="en-US" sz="2400" dirty="0" smtClean="0">
                <a:solidFill>
                  <a:srgbClr val="0000CC"/>
                </a:solidFill>
                <a:latin typeface="Arial" pitchFamily="34" charset="0"/>
                <a:cs typeface="Arial" pitchFamily="34" charset="0"/>
              </a:rPr>
              <a:t>Mảng bầm da do xuất huyết da</a:t>
            </a:r>
          </a:p>
        </p:txBody>
      </p:sp>
      <p:sp>
        <p:nvSpPr>
          <p:cNvPr id="4" name="Slide Number Placeholder 3"/>
          <p:cNvSpPr>
            <a:spLocks noGrp="1"/>
          </p:cNvSpPr>
          <p:nvPr>
            <p:ph type="sldNum" sz="quarter" idx="12"/>
          </p:nvPr>
        </p:nvSpPr>
        <p:spPr/>
        <p:txBody>
          <a:bodyPr/>
          <a:lstStyle/>
          <a:p>
            <a:fld id="{F29E24E3-7DF3-4851-83BC-07938BF2A0B3}" type="slidenum">
              <a:rPr lang="en-US" smtClean="0"/>
              <a:t>14</a:t>
            </a:fld>
            <a:endParaRPr lang="en-US" dirty="0"/>
          </a:p>
        </p:txBody>
      </p:sp>
    </p:spTree>
    <p:extLst>
      <p:ext uri="{BB962C8B-B14F-4D97-AF65-F5344CB8AC3E}">
        <p14:creationId xmlns:p14="http://schemas.microsoft.com/office/powerpoint/2010/main" val="20793927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8630"/>
            <a:ext cx="9144000" cy="609600"/>
          </a:xfrm>
          <a:solidFill>
            <a:srgbClr val="CCECFF"/>
          </a:solidFill>
        </p:spPr>
        <p:txBody>
          <a:bodyPr>
            <a:normAutofit/>
          </a:bodyPr>
          <a:lstStyle/>
          <a:p>
            <a:pPr algn="ctr"/>
            <a:r>
              <a:rPr lang="en-US" sz="3600" b="1" dirty="0" smtClean="0">
                <a:solidFill>
                  <a:srgbClr val="FF0000"/>
                </a:solidFill>
                <a:latin typeface="Arial" pitchFamily="34" charset="0"/>
                <a:cs typeface="Arial" pitchFamily="34" charset="0"/>
              </a:rPr>
              <a:t>BỆNH SỬ</a:t>
            </a:r>
            <a:endParaRPr lang="en-US" sz="3600" dirty="0">
              <a:solidFill>
                <a:srgbClr val="FF0000"/>
              </a:solidFill>
            </a:endParaRPr>
          </a:p>
        </p:txBody>
      </p:sp>
      <p:sp>
        <p:nvSpPr>
          <p:cNvPr id="3" name="Content Placeholder 2"/>
          <p:cNvSpPr>
            <a:spLocks noGrp="1"/>
          </p:cNvSpPr>
          <p:nvPr>
            <p:ph idx="1"/>
          </p:nvPr>
        </p:nvSpPr>
        <p:spPr>
          <a:xfrm>
            <a:off x="304800" y="1219200"/>
            <a:ext cx="8382000" cy="4906963"/>
          </a:xfrm>
        </p:spPr>
        <p:txBody>
          <a:bodyPr>
            <a:normAutofit/>
          </a:bodyPr>
          <a:lstStyle/>
          <a:p>
            <a:pPr marL="0" indent="0" algn="just">
              <a:lnSpc>
                <a:spcPct val="150000"/>
              </a:lnSpc>
              <a:buNone/>
            </a:pPr>
            <a:r>
              <a:rPr lang="en-US" sz="2400" dirty="0" smtClean="0">
                <a:solidFill>
                  <a:srgbClr val="0000CC"/>
                </a:solidFill>
                <a:latin typeface="Arial" pitchFamily="34" charset="0"/>
                <a:cs typeface="Arial" pitchFamily="34" charset="0"/>
              </a:rPr>
              <a:t>Bệnh 01 tháng, bệnh nhân </a:t>
            </a:r>
            <a:r>
              <a:rPr lang="vi-VN" sz="2400" dirty="0">
                <a:solidFill>
                  <a:srgbClr val="0000CC"/>
                </a:solidFill>
                <a:latin typeface="Arial" panose="020B0604020202020204" pitchFamily="34" charset="0"/>
                <a:cs typeface="Arial" panose="020B0604020202020204" pitchFamily="34" charset="0"/>
              </a:rPr>
              <a:t>chóng mặt khi thay đổi tư thế </a:t>
            </a:r>
            <a:r>
              <a:rPr lang="en-US" sz="2400" dirty="0" smtClean="0">
                <a:solidFill>
                  <a:srgbClr val="0000CC"/>
                </a:solidFill>
                <a:latin typeface="Arial" panose="020B0604020202020204" pitchFamily="34" charset="0"/>
                <a:cs typeface="Arial" panose="020B0604020202020204" pitchFamily="34" charset="0"/>
              </a:rPr>
              <a:t>từ nằm sang ngồi, người nhà nhìn thấy da bệnh nhân </a:t>
            </a:r>
            <a:r>
              <a:rPr lang="en-US" sz="2400" dirty="0">
                <a:solidFill>
                  <a:srgbClr val="0000CC"/>
                </a:solidFill>
                <a:latin typeface="Arial" pitchFamily="34" charset="0"/>
                <a:cs typeface="Arial" pitchFamily="34" charset="0"/>
              </a:rPr>
              <a:t>xanh </a:t>
            </a:r>
            <a:r>
              <a:rPr lang="en-US" sz="2400" dirty="0" smtClean="0">
                <a:solidFill>
                  <a:srgbClr val="0000CC"/>
                </a:solidFill>
                <a:latin typeface="Arial" pitchFamily="34" charset="0"/>
                <a:cs typeface="Arial" pitchFamily="34" charset="0"/>
              </a:rPr>
              <a:t>xao</a:t>
            </a:r>
            <a:r>
              <a:rPr lang="en-US" sz="2400" dirty="0">
                <a:solidFill>
                  <a:srgbClr val="0000CC"/>
                </a:solidFill>
                <a:latin typeface="Arial" pitchFamily="34" charset="0"/>
                <a:cs typeface="Arial" pitchFamily="34" charset="0"/>
              </a:rPr>
              <a:t>. Bệnh nhân ăn không ngon </a:t>
            </a:r>
            <a:r>
              <a:rPr lang="en-US" sz="2400" dirty="0" smtClean="0">
                <a:solidFill>
                  <a:srgbClr val="0000CC"/>
                </a:solidFill>
                <a:latin typeface="Arial" pitchFamily="34" charset="0"/>
                <a:cs typeface="Arial" pitchFamily="34" charset="0"/>
              </a:rPr>
              <a:t>miệng, than </a:t>
            </a:r>
            <a:r>
              <a:rPr lang="en-US" sz="2400" dirty="0">
                <a:solidFill>
                  <a:srgbClr val="0000CC"/>
                </a:solidFill>
                <a:latin typeface="Arial" pitchFamily="34" charset="0"/>
                <a:cs typeface="Arial" pitchFamily="34" charset="0"/>
              </a:rPr>
              <a:t>mệt, hồi hộp, đánh trống ngực và khó thở khi gắng </a:t>
            </a:r>
            <a:r>
              <a:rPr lang="en-US" sz="2400" dirty="0" smtClean="0">
                <a:solidFill>
                  <a:srgbClr val="0000CC"/>
                </a:solidFill>
                <a:latin typeface="Arial" pitchFamily="34" charset="0"/>
                <a:cs typeface="Arial" pitchFamily="34" charset="0"/>
              </a:rPr>
              <a:t>sức. Thỉnh thoảng chảy </a:t>
            </a:r>
            <a:r>
              <a:rPr lang="en-US" sz="2400" dirty="0">
                <a:solidFill>
                  <a:srgbClr val="0000CC"/>
                </a:solidFill>
                <a:latin typeface="Arial" pitchFamily="34" charset="0"/>
                <a:cs typeface="Arial" pitchFamily="34" charset="0"/>
              </a:rPr>
              <a:t>máu răng rỉ </a:t>
            </a:r>
            <a:r>
              <a:rPr lang="en-US" sz="2400" dirty="0" smtClean="0">
                <a:solidFill>
                  <a:srgbClr val="0000CC"/>
                </a:solidFill>
                <a:latin typeface="Arial" pitchFamily="34" charset="0"/>
                <a:cs typeface="Arial" pitchFamily="34" charset="0"/>
              </a:rPr>
              <a:t>rả, trên da tứ chi có nhiều </a:t>
            </a:r>
            <a:r>
              <a:rPr lang="en-US" sz="2400" dirty="0">
                <a:solidFill>
                  <a:srgbClr val="0000CC"/>
                </a:solidFill>
                <a:latin typeface="Arial" pitchFamily="34" charset="0"/>
                <a:cs typeface="Arial" pitchFamily="34" charset="0"/>
              </a:rPr>
              <a:t>chấm </a:t>
            </a:r>
            <a:r>
              <a:rPr lang="en-US" sz="2400" dirty="0" smtClean="0">
                <a:solidFill>
                  <a:srgbClr val="0000CC"/>
                </a:solidFill>
                <a:latin typeface="Arial" pitchFamily="34" charset="0"/>
                <a:cs typeface="Arial" pitchFamily="34" charset="0"/>
              </a:rPr>
              <a:t>đỏ và vài </a:t>
            </a:r>
            <a:r>
              <a:rPr lang="en-US" sz="2400" dirty="0">
                <a:solidFill>
                  <a:srgbClr val="0000CC"/>
                </a:solidFill>
                <a:latin typeface="Arial" pitchFamily="34" charset="0"/>
                <a:cs typeface="Arial" pitchFamily="34" charset="0"/>
              </a:rPr>
              <a:t>mảng bầm da </a:t>
            </a:r>
            <a:r>
              <a:rPr lang="en-US" sz="2400" dirty="0" smtClean="0">
                <a:solidFill>
                  <a:srgbClr val="0000CC"/>
                </a:solidFill>
                <a:latin typeface="Arial" pitchFamily="34" charset="0"/>
                <a:cs typeface="Arial" pitchFamily="34" charset="0"/>
              </a:rPr>
              <a:t>xuất hiện tự nhiên, không liên quan đến </a:t>
            </a:r>
            <a:r>
              <a:rPr lang="en-US" sz="2400" dirty="0">
                <a:solidFill>
                  <a:srgbClr val="0000CC"/>
                </a:solidFill>
                <a:latin typeface="Arial" pitchFamily="34" charset="0"/>
                <a:cs typeface="Arial" pitchFamily="34" charset="0"/>
              </a:rPr>
              <a:t>chấn </a:t>
            </a:r>
            <a:r>
              <a:rPr lang="en-US" sz="2400" dirty="0" smtClean="0">
                <a:solidFill>
                  <a:srgbClr val="0000CC"/>
                </a:solidFill>
                <a:latin typeface="Arial" pitchFamily="34" charset="0"/>
                <a:cs typeface="Arial" pitchFamily="34" charset="0"/>
              </a:rPr>
              <a:t>thương</a:t>
            </a:r>
            <a:r>
              <a:rPr lang="en-US" sz="2400" dirty="0">
                <a:solidFill>
                  <a:srgbClr val="0000CC"/>
                </a:solidFill>
                <a:latin typeface="Arial" pitchFamily="34" charset="0"/>
                <a:cs typeface="Arial" pitchFamily="34" charset="0"/>
              </a:rPr>
              <a:t>.</a:t>
            </a:r>
            <a:r>
              <a:rPr lang="en-US" sz="2400" dirty="0" smtClean="0">
                <a:solidFill>
                  <a:srgbClr val="0000CC"/>
                </a:solidFill>
                <a:latin typeface="Arial" pitchFamily="34" charset="0"/>
                <a:cs typeface="Arial" pitchFamily="34" charset="0"/>
              </a:rPr>
              <a:t> Các </a:t>
            </a:r>
            <a:r>
              <a:rPr lang="en-US" sz="2400" dirty="0">
                <a:solidFill>
                  <a:srgbClr val="0000CC"/>
                </a:solidFill>
                <a:latin typeface="Arial" pitchFamily="34" charset="0"/>
                <a:cs typeface="Arial" pitchFamily="34" charset="0"/>
              </a:rPr>
              <a:t>chấm đỏ và mảng bầm da </a:t>
            </a:r>
            <a:r>
              <a:rPr lang="en-US" sz="2400" dirty="0" smtClean="0">
                <a:solidFill>
                  <a:srgbClr val="0000CC"/>
                </a:solidFill>
                <a:latin typeface="Arial" pitchFamily="34" charset="0"/>
                <a:cs typeface="Arial" pitchFamily="34" charset="0"/>
              </a:rPr>
              <a:t>xuất hiện ngày càng nhiều nên bệnh nhân đến khám bệnh. </a:t>
            </a:r>
            <a:endParaRPr lang="en-US" sz="2400" dirty="0">
              <a:solidFill>
                <a:srgbClr val="0000CC"/>
              </a:solidFill>
              <a:latin typeface="Arial" pitchFamily="34" charset="0"/>
              <a:cs typeface="Arial" pitchFamily="34" charset="0"/>
            </a:endParaRPr>
          </a:p>
          <a:p>
            <a:pPr marL="0" indent="0">
              <a:lnSpc>
                <a:spcPct val="150000"/>
              </a:lnSpc>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15</a:t>
            </a:fld>
            <a:endParaRPr lang="en-US"/>
          </a:p>
        </p:txBody>
      </p:sp>
    </p:spTree>
    <p:extLst>
      <p:ext uri="{BB962C8B-B14F-4D97-AF65-F5344CB8AC3E}">
        <p14:creationId xmlns:p14="http://schemas.microsoft.com/office/powerpoint/2010/main" val="20541245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304800" y="1447800"/>
            <a:ext cx="8610600" cy="4729163"/>
          </a:xfrm>
        </p:spPr>
        <p:txBody>
          <a:bodyPr>
            <a:normAutofit/>
          </a:bodyPr>
          <a:lstStyle/>
          <a:p>
            <a:pPr marL="0" indent="0" algn="just">
              <a:buNone/>
            </a:pPr>
            <a:r>
              <a:rPr lang="en-US" sz="2400" b="1" u="sng" dirty="0" smtClean="0">
                <a:solidFill>
                  <a:srgbClr val="0000CC"/>
                </a:solidFill>
                <a:latin typeface="Arial" pitchFamily="34" charset="0"/>
                <a:cs typeface="Arial" pitchFamily="34" charset="0"/>
              </a:rPr>
              <a:t>CÂU HỎI 4:</a:t>
            </a:r>
          </a:p>
          <a:p>
            <a:pPr marL="0" indent="0" algn="just">
              <a:buNone/>
            </a:pPr>
            <a:r>
              <a:rPr lang="en-US" sz="2400" b="1" dirty="0" smtClean="0">
                <a:solidFill>
                  <a:srgbClr val="FF0066"/>
                </a:solidFill>
                <a:latin typeface="Arial" pitchFamily="34" charset="0"/>
                <a:cs typeface="Arial" pitchFamily="34" charset="0"/>
              </a:rPr>
              <a:t>Hãy nêu các triệu chứng lâm sàng của bệnh nhân?</a:t>
            </a:r>
          </a:p>
          <a:p>
            <a:pPr marL="0" indent="0" algn="just">
              <a:buNone/>
            </a:pPr>
            <a:endParaRPr lang="en-US" sz="2400" dirty="0">
              <a:solidFill>
                <a:srgbClr val="0000CC"/>
              </a:solidFill>
              <a:latin typeface="Arial" pitchFamily="34" charset="0"/>
              <a:cs typeface="Arial" pitchFamily="34" charset="0"/>
            </a:endParaRPr>
          </a:p>
          <a:p>
            <a:pPr marL="0" indent="0" algn="just">
              <a:buNone/>
            </a:pPr>
            <a:endParaRPr lang="en-US" sz="2400" dirty="0" smtClean="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16</a:t>
            </a:fld>
            <a:endParaRPr lang="en-US"/>
          </a:p>
        </p:txBody>
      </p:sp>
    </p:spTree>
    <p:extLst>
      <p:ext uri="{BB962C8B-B14F-4D97-AF65-F5344CB8AC3E}">
        <p14:creationId xmlns:p14="http://schemas.microsoft.com/office/powerpoint/2010/main" val="40676118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304800" y="1447800"/>
            <a:ext cx="8610600" cy="4729163"/>
          </a:xfrm>
        </p:spPr>
        <p:txBody>
          <a:bodyPr>
            <a:normAutofit/>
          </a:bodyPr>
          <a:lstStyle/>
          <a:p>
            <a:pPr marL="0" indent="0" algn="just">
              <a:buNone/>
            </a:pPr>
            <a:r>
              <a:rPr lang="en-US" sz="2400" b="1" u="sng" dirty="0" smtClean="0">
                <a:solidFill>
                  <a:srgbClr val="0000CC"/>
                </a:solidFill>
                <a:latin typeface="Arial" pitchFamily="34" charset="0"/>
                <a:cs typeface="Arial" pitchFamily="34" charset="0"/>
              </a:rPr>
              <a:t>CÂU HỎI 4:</a:t>
            </a:r>
          </a:p>
          <a:p>
            <a:pPr marL="0" indent="0" algn="just">
              <a:buNone/>
            </a:pPr>
            <a:r>
              <a:rPr lang="en-US" sz="2400" b="1" dirty="0" smtClean="0">
                <a:solidFill>
                  <a:srgbClr val="FF0066"/>
                </a:solidFill>
                <a:latin typeface="Arial" pitchFamily="34" charset="0"/>
                <a:cs typeface="Arial" pitchFamily="34" charset="0"/>
              </a:rPr>
              <a:t>Các triệu chứng lâm sàng của bệnh nhân là:</a:t>
            </a:r>
          </a:p>
          <a:p>
            <a:pPr algn="just">
              <a:buFont typeface="Wingdings" panose="05000000000000000000" pitchFamily="2" charset="2"/>
              <a:buChar char="ü"/>
            </a:pPr>
            <a:r>
              <a:rPr lang="vi-VN" sz="2400" dirty="0" smtClean="0">
                <a:solidFill>
                  <a:srgbClr val="0000CC"/>
                </a:solidFill>
                <a:cs typeface="Arial" panose="020B0604020202020204" pitchFamily="34" charset="0"/>
              </a:rPr>
              <a:t> Chóng mặt </a:t>
            </a:r>
            <a:r>
              <a:rPr lang="vi-VN" sz="2400" dirty="0">
                <a:solidFill>
                  <a:srgbClr val="0000CC"/>
                </a:solidFill>
                <a:cs typeface="Arial" panose="020B0604020202020204" pitchFamily="34" charset="0"/>
              </a:rPr>
              <a:t>khi thay đổi tư thế </a:t>
            </a:r>
            <a:endParaRPr lang="en-US" sz="2400" dirty="0" smtClean="0">
              <a:solidFill>
                <a:srgbClr val="0000CC"/>
              </a:solidFill>
              <a:cs typeface="Arial" panose="020B0604020202020204" pitchFamily="34" charset="0"/>
            </a:endParaRPr>
          </a:p>
          <a:p>
            <a:pPr algn="just">
              <a:buFont typeface="Wingdings" panose="05000000000000000000" pitchFamily="2" charset="2"/>
              <a:buChar char="ü"/>
            </a:pPr>
            <a:r>
              <a:rPr lang="en-US" sz="2400" dirty="0" smtClean="0">
                <a:solidFill>
                  <a:srgbClr val="0000CC"/>
                </a:solidFill>
                <a:latin typeface="Arial" panose="020B0604020202020204" pitchFamily="34" charset="0"/>
                <a:cs typeface="Arial" panose="020B0604020202020204" pitchFamily="34" charset="0"/>
              </a:rPr>
              <a:t> Da </a:t>
            </a:r>
            <a:r>
              <a:rPr lang="en-US" sz="2400" smtClean="0">
                <a:solidFill>
                  <a:srgbClr val="0000CC"/>
                </a:solidFill>
                <a:latin typeface="Arial" panose="020B0604020202020204" pitchFamily="34" charset="0"/>
                <a:cs typeface="Arial" panose="020B0604020202020204" pitchFamily="34" charset="0"/>
              </a:rPr>
              <a:t>xanh </a:t>
            </a:r>
            <a:r>
              <a:rPr lang="en-US" sz="2400" smtClean="0">
                <a:solidFill>
                  <a:srgbClr val="0000CC"/>
                </a:solidFill>
                <a:latin typeface="Arial" panose="020B0604020202020204" pitchFamily="34" charset="0"/>
                <a:cs typeface="Arial" panose="020B0604020202020204" pitchFamily="34" charset="0"/>
              </a:rPr>
              <a:t>xao</a:t>
            </a:r>
            <a:endParaRPr lang="en-US" sz="2400" dirty="0">
              <a:solidFill>
                <a:srgbClr val="0000CC"/>
              </a:solidFill>
              <a:latin typeface="Arial" panose="020B0604020202020204" pitchFamily="34" charset="0"/>
              <a:cs typeface="Arial" panose="020B0604020202020204" pitchFamily="34" charset="0"/>
            </a:endParaRPr>
          </a:p>
          <a:p>
            <a:pPr algn="just">
              <a:buFont typeface="Wingdings" panose="05000000000000000000" pitchFamily="2" charset="2"/>
              <a:buChar char="ü"/>
            </a:pPr>
            <a:r>
              <a:rPr lang="en-US" sz="2400" dirty="0" smtClean="0">
                <a:solidFill>
                  <a:srgbClr val="0000CC"/>
                </a:solidFill>
                <a:latin typeface="Arial" panose="020B0604020202020204" pitchFamily="34" charset="0"/>
                <a:cs typeface="Arial" panose="020B0604020202020204" pitchFamily="34" charset="0"/>
              </a:rPr>
              <a:t> Ăn không </a:t>
            </a:r>
            <a:r>
              <a:rPr lang="en-US" sz="2400">
                <a:solidFill>
                  <a:srgbClr val="0000CC"/>
                </a:solidFill>
                <a:latin typeface="Arial" panose="020B0604020202020204" pitchFamily="34" charset="0"/>
                <a:cs typeface="Arial" panose="020B0604020202020204" pitchFamily="34" charset="0"/>
              </a:rPr>
              <a:t>ngon </a:t>
            </a:r>
            <a:r>
              <a:rPr lang="en-US" sz="2400" smtClean="0">
                <a:solidFill>
                  <a:srgbClr val="0000CC"/>
                </a:solidFill>
                <a:latin typeface="Arial" panose="020B0604020202020204" pitchFamily="34" charset="0"/>
                <a:cs typeface="Arial" panose="020B0604020202020204" pitchFamily="34" charset="0"/>
              </a:rPr>
              <a:t>miệng </a:t>
            </a:r>
            <a:endParaRPr lang="en-US" sz="2400" dirty="0" smtClean="0">
              <a:solidFill>
                <a:srgbClr val="0000CC"/>
              </a:solidFill>
              <a:latin typeface="Arial" panose="020B0604020202020204" pitchFamily="34" charset="0"/>
              <a:cs typeface="Arial" panose="020B0604020202020204" pitchFamily="34" charset="0"/>
            </a:endParaRPr>
          </a:p>
          <a:p>
            <a:pPr algn="just">
              <a:buFont typeface="Wingdings" panose="05000000000000000000" pitchFamily="2" charset="2"/>
              <a:buChar char="ü"/>
            </a:pPr>
            <a:r>
              <a:rPr lang="en-US" sz="2400" dirty="0" smtClean="0">
                <a:solidFill>
                  <a:srgbClr val="0000CC"/>
                </a:solidFill>
                <a:latin typeface="Arial" panose="020B0604020202020204" pitchFamily="34" charset="0"/>
                <a:cs typeface="Arial" panose="020B0604020202020204" pitchFamily="34" charset="0"/>
              </a:rPr>
              <a:t> Mệt, </a:t>
            </a:r>
            <a:r>
              <a:rPr lang="en-US" sz="2400" dirty="0">
                <a:solidFill>
                  <a:srgbClr val="0000CC"/>
                </a:solidFill>
                <a:latin typeface="Arial" panose="020B0604020202020204" pitchFamily="34" charset="0"/>
                <a:cs typeface="Arial" panose="020B0604020202020204" pitchFamily="34" charset="0"/>
              </a:rPr>
              <a:t>hồi hộp, đánh trống ngực </a:t>
            </a:r>
            <a:endParaRPr lang="en-US" sz="2400" dirty="0" smtClean="0">
              <a:solidFill>
                <a:srgbClr val="0000CC"/>
              </a:solidFill>
              <a:latin typeface="Arial" panose="020B0604020202020204" pitchFamily="34" charset="0"/>
              <a:cs typeface="Arial" panose="020B0604020202020204" pitchFamily="34" charset="0"/>
            </a:endParaRPr>
          </a:p>
          <a:p>
            <a:pPr algn="just">
              <a:buFont typeface="Wingdings" panose="05000000000000000000" pitchFamily="2" charset="2"/>
              <a:buChar char="ü"/>
            </a:pPr>
            <a:r>
              <a:rPr lang="en-US" sz="2400" dirty="0" smtClean="0">
                <a:solidFill>
                  <a:srgbClr val="0000CC"/>
                </a:solidFill>
                <a:latin typeface="Arial" panose="020B0604020202020204" pitchFamily="34" charset="0"/>
                <a:cs typeface="Arial" panose="020B0604020202020204" pitchFamily="34" charset="0"/>
              </a:rPr>
              <a:t> Khó thở </a:t>
            </a:r>
            <a:r>
              <a:rPr lang="en-US" sz="2400" dirty="0">
                <a:solidFill>
                  <a:srgbClr val="0000CC"/>
                </a:solidFill>
                <a:latin typeface="Arial" panose="020B0604020202020204" pitchFamily="34" charset="0"/>
                <a:cs typeface="Arial" panose="020B0604020202020204" pitchFamily="34" charset="0"/>
              </a:rPr>
              <a:t>khi </a:t>
            </a:r>
            <a:r>
              <a:rPr lang="en-US" sz="2400">
                <a:solidFill>
                  <a:srgbClr val="0000CC"/>
                </a:solidFill>
                <a:latin typeface="Arial" panose="020B0604020202020204" pitchFamily="34" charset="0"/>
                <a:cs typeface="Arial" panose="020B0604020202020204" pitchFamily="34" charset="0"/>
              </a:rPr>
              <a:t>gắng </a:t>
            </a:r>
            <a:r>
              <a:rPr lang="en-US" sz="2400" smtClean="0">
                <a:solidFill>
                  <a:srgbClr val="0000CC"/>
                </a:solidFill>
                <a:latin typeface="Arial" panose="020B0604020202020204" pitchFamily="34" charset="0"/>
                <a:cs typeface="Arial" panose="020B0604020202020204" pitchFamily="34" charset="0"/>
              </a:rPr>
              <a:t>sức </a:t>
            </a:r>
            <a:endParaRPr lang="en-US" sz="2400" dirty="0" smtClean="0">
              <a:solidFill>
                <a:srgbClr val="0000CC"/>
              </a:solidFill>
              <a:latin typeface="Arial" panose="020B0604020202020204" pitchFamily="34" charset="0"/>
              <a:cs typeface="Arial" panose="020B0604020202020204" pitchFamily="34" charset="0"/>
            </a:endParaRPr>
          </a:p>
          <a:p>
            <a:pPr algn="just">
              <a:buFont typeface="Wingdings" panose="05000000000000000000" pitchFamily="2" charset="2"/>
              <a:buChar char="ü"/>
            </a:pPr>
            <a:r>
              <a:rPr lang="en-US" sz="2400" dirty="0" smtClean="0">
                <a:solidFill>
                  <a:srgbClr val="0000CC"/>
                </a:solidFill>
                <a:latin typeface="Arial" panose="020B0604020202020204" pitchFamily="34" charset="0"/>
                <a:cs typeface="Arial" panose="020B0604020202020204" pitchFamily="34" charset="0"/>
              </a:rPr>
              <a:t> Chảy máu </a:t>
            </a:r>
            <a:r>
              <a:rPr lang="en-US" sz="2400" dirty="0">
                <a:solidFill>
                  <a:srgbClr val="0000CC"/>
                </a:solidFill>
                <a:latin typeface="Arial" panose="020B0604020202020204" pitchFamily="34" charset="0"/>
                <a:cs typeface="Arial" panose="020B0604020202020204" pitchFamily="34" charset="0"/>
              </a:rPr>
              <a:t>răng </a:t>
            </a:r>
            <a:r>
              <a:rPr lang="en-US" sz="2400">
                <a:solidFill>
                  <a:srgbClr val="0000CC"/>
                </a:solidFill>
                <a:latin typeface="Arial" panose="020B0604020202020204" pitchFamily="34" charset="0"/>
                <a:cs typeface="Arial" panose="020B0604020202020204" pitchFamily="34" charset="0"/>
              </a:rPr>
              <a:t>rỉ </a:t>
            </a:r>
            <a:r>
              <a:rPr lang="en-US" sz="2400" smtClean="0">
                <a:solidFill>
                  <a:srgbClr val="0000CC"/>
                </a:solidFill>
                <a:latin typeface="Arial" panose="020B0604020202020204" pitchFamily="34" charset="0"/>
                <a:cs typeface="Arial" panose="020B0604020202020204" pitchFamily="34" charset="0"/>
              </a:rPr>
              <a:t>rả</a:t>
            </a:r>
            <a:endParaRPr lang="en-US" sz="2400" dirty="0" smtClean="0">
              <a:solidFill>
                <a:srgbClr val="0000CC"/>
              </a:solidFill>
              <a:latin typeface="Arial" panose="020B0604020202020204" pitchFamily="34" charset="0"/>
              <a:cs typeface="Arial" panose="020B0604020202020204" pitchFamily="34" charset="0"/>
            </a:endParaRPr>
          </a:p>
          <a:p>
            <a:pPr algn="just">
              <a:buFont typeface="Wingdings" panose="05000000000000000000" pitchFamily="2" charset="2"/>
              <a:buChar char="ü"/>
            </a:pPr>
            <a:r>
              <a:rPr lang="en-US" sz="2400" dirty="0" smtClean="0">
                <a:solidFill>
                  <a:srgbClr val="0000CC"/>
                </a:solidFill>
                <a:latin typeface="Arial" panose="020B0604020202020204" pitchFamily="34" charset="0"/>
                <a:cs typeface="Arial" panose="020B0604020202020204" pitchFamily="34" charset="0"/>
              </a:rPr>
              <a:t> Chấm đỏ, mảng </a:t>
            </a:r>
            <a:r>
              <a:rPr lang="en-US" sz="2400" dirty="0">
                <a:solidFill>
                  <a:srgbClr val="0000CC"/>
                </a:solidFill>
                <a:latin typeface="Arial" panose="020B0604020202020204" pitchFamily="34" charset="0"/>
                <a:cs typeface="Arial" panose="020B0604020202020204" pitchFamily="34" charset="0"/>
              </a:rPr>
              <a:t>bầm da xuất hiện tự nhiên, không liên </a:t>
            </a:r>
            <a:endParaRPr lang="en-US" sz="2400" dirty="0" smtClean="0">
              <a:solidFill>
                <a:srgbClr val="0000CC"/>
              </a:solidFill>
              <a:latin typeface="Arial" panose="020B0604020202020204" pitchFamily="34" charset="0"/>
              <a:cs typeface="Arial" panose="020B0604020202020204" pitchFamily="34" charset="0"/>
            </a:endParaRPr>
          </a:p>
          <a:p>
            <a:pPr marL="0" indent="0" algn="just">
              <a:buNone/>
            </a:pPr>
            <a:r>
              <a:rPr lang="en-US" sz="2400" dirty="0">
                <a:solidFill>
                  <a:srgbClr val="0000CC"/>
                </a:solidFill>
                <a:latin typeface="Arial" panose="020B0604020202020204" pitchFamily="34" charset="0"/>
                <a:cs typeface="Arial" panose="020B0604020202020204" pitchFamily="34" charset="0"/>
              </a:rPr>
              <a:t> </a:t>
            </a:r>
            <a:r>
              <a:rPr lang="en-US" sz="2400" dirty="0" smtClean="0">
                <a:solidFill>
                  <a:srgbClr val="0000CC"/>
                </a:solidFill>
                <a:latin typeface="Arial" panose="020B0604020202020204" pitchFamily="34" charset="0"/>
                <a:cs typeface="Arial" panose="020B0604020202020204" pitchFamily="34" charset="0"/>
              </a:rPr>
              <a:t>   quan </a:t>
            </a:r>
            <a:r>
              <a:rPr lang="en-US" sz="2400" dirty="0">
                <a:solidFill>
                  <a:srgbClr val="0000CC"/>
                </a:solidFill>
                <a:latin typeface="Arial" panose="020B0604020202020204" pitchFamily="34" charset="0"/>
                <a:cs typeface="Arial" panose="020B0604020202020204" pitchFamily="34" charset="0"/>
              </a:rPr>
              <a:t>đến chấn thương.</a:t>
            </a:r>
            <a:endParaRPr lang="en-US" sz="2400" b="1" dirty="0" smtClean="0">
              <a:solidFill>
                <a:srgbClr val="FF0066"/>
              </a:solidFill>
              <a:latin typeface="Arial" pitchFamily="34" charset="0"/>
              <a:cs typeface="Arial" pitchFamily="34" charset="0"/>
            </a:endParaRPr>
          </a:p>
          <a:p>
            <a:pPr marL="0" indent="0" algn="just">
              <a:buNone/>
            </a:pPr>
            <a:endParaRPr lang="en-US" sz="2400" dirty="0">
              <a:solidFill>
                <a:srgbClr val="0000CC"/>
              </a:solidFill>
              <a:latin typeface="Arial" pitchFamily="34" charset="0"/>
              <a:cs typeface="Arial" pitchFamily="34" charset="0"/>
            </a:endParaRPr>
          </a:p>
          <a:p>
            <a:pPr marL="0" indent="0" algn="just">
              <a:buNone/>
            </a:pPr>
            <a:endParaRPr lang="en-US" sz="2400" dirty="0" smtClean="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17</a:t>
            </a:fld>
            <a:endParaRPr lang="en-US"/>
          </a:p>
        </p:txBody>
      </p:sp>
    </p:spTree>
    <p:extLst>
      <p:ext uri="{BB962C8B-B14F-4D97-AF65-F5344CB8AC3E}">
        <p14:creationId xmlns:p14="http://schemas.microsoft.com/office/powerpoint/2010/main" val="15209762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371600"/>
            <a:ext cx="8210550" cy="4805363"/>
          </a:xfrm>
        </p:spPr>
        <p:txBody>
          <a:bodyPr>
            <a:normAutofit/>
          </a:bodyPr>
          <a:lstStyle/>
          <a:p>
            <a:pPr marL="0" indent="0" algn="just">
              <a:buNone/>
            </a:pPr>
            <a:r>
              <a:rPr lang="en-US" sz="2400" b="1" u="sng" dirty="0" smtClean="0">
                <a:solidFill>
                  <a:srgbClr val="0000CC"/>
                </a:solidFill>
                <a:latin typeface="Arial" pitchFamily="34" charset="0"/>
                <a:cs typeface="Arial" pitchFamily="34" charset="0"/>
              </a:rPr>
              <a:t>CÂU HỎI 5</a:t>
            </a:r>
            <a:r>
              <a:rPr lang="en-US" sz="2400" b="1" dirty="0" smtClean="0">
                <a:solidFill>
                  <a:srgbClr val="0000CC"/>
                </a:solidFill>
                <a:latin typeface="Arial" pitchFamily="34" charset="0"/>
                <a:cs typeface="Arial" pitchFamily="34" charset="0"/>
              </a:rPr>
              <a:t>: </a:t>
            </a:r>
          </a:p>
          <a:p>
            <a:pPr marL="0" indent="0" algn="just">
              <a:buNone/>
            </a:pPr>
            <a:r>
              <a:rPr lang="en-US" sz="2400" b="1" dirty="0" smtClean="0">
                <a:solidFill>
                  <a:srgbClr val="FF0066"/>
                </a:solidFill>
                <a:latin typeface="Arial" pitchFamily="34" charset="0"/>
                <a:cs typeface="Arial" pitchFamily="34" charset="0"/>
              </a:rPr>
              <a:t>Các biểu hiện lâm sàng của người bệnh liên quan đến hội chứng gì?</a:t>
            </a:r>
          </a:p>
        </p:txBody>
      </p:sp>
      <p:sp>
        <p:nvSpPr>
          <p:cNvPr id="4" name="Slide Number Placeholder 3"/>
          <p:cNvSpPr>
            <a:spLocks noGrp="1"/>
          </p:cNvSpPr>
          <p:nvPr>
            <p:ph type="sldNum" sz="quarter" idx="12"/>
          </p:nvPr>
        </p:nvSpPr>
        <p:spPr/>
        <p:txBody>
          <a:bodyPr/>
          <a:lstStyle/>
          <a:p>
            <a:fld id="{F29E24E3-7DF3-4851-83BC-07938BF2A0B3}" type="slidenum">
              <a:rPr lang="en-US" smtClean="0"/>
              <a:t>18</a:t>
            </a:fld>
            <a:endParaRPr lang="en-US"/>
          </a:p>
        </p:txBody>
      </p:sp>
      <p:pic>
        <p:nvPicPr>
          <p:cNvPr id="5" name="Picture 4"/>
          <p:cNvPicPr>
            <a:picLocks noChangeAspect="1"/>
          </p:cNvPicPr>
          <p:nvPr/>
        </p:nvPicPr>
        <p:blipFill>
          <a:blip r:embed="rId3"/>
          <a:stretch>
            <a:fillRect/>
          </a:stretch>
        </p:blipFill>
        <p:spPr>
          <a:xfrm>
            <a:off x="-793" y="316545"/>
            <a:ext cx="9144793" cy="969348"/>
          </a:xfrm>
          <a:prstGeom prst="rect">
            <a:avLst/>
          </a:prstGeom>
        </p:spPr>
      </p:pic>
    </p:spTree>
    <p:extLst>
      <p:ext uri="{BB962C8B-B14F-4D97-AF65-F5344CB8AC3E}">
        <p14:creationId xmlns:p14="http://schemas.microsoft.com/office/powerpoint/2010/main" val="35624213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97948"/>
            <a:ext cx="8610600" cy="5172258"/>
          </a:xfrm>
        </p:spPr>
        <p:txBody>
          <a:bodyPr>
            <a:normAutofit lnSpcReduction="10000"/>
          </a:bodyPr>
          <a:lstStyle/>
          <a:p>
            <a:pPr marL="0" indent="0">
              <a:lnSpc>
                <a:spcPct val="150000"/>
              </a:lnSpc>
              <a:buNone/>
            </a:pPr>
            <a:r>
              <a:rPr lang="vi-VN" sz="2400" b="1" u="sng" dirty="0" smtClean="0">
                <a:solidFill>
                  <a:srgbClr val="0000CC"/>
                </a:solidFill>
                <a:latin typeface="Arial" panose="020B0604020202020204" pitchFamily="34" charset="0"/>
                <a:cs typeface="Arial" panose="020B0604020202020204" pitchFamily="34" charset="0"/>
              </a:rPr>
              <a:t>CÂU HỎI 5</a:t>
            </a:r>
            <a:r>
              <a:rPr lang="vi-VN" sz="2400" b="1" dirty="0" smtClean="0">
                <a:solidFill>
                  <a:srgbClr val="0000CC"/>
                </a:solidFill>
                <a:latin typeface="Arial" panose="020B0604020202020204" pitchFamily="34" charset="0"/>
                <a:cs typeface="Arial" panose="020B0604020202020204" pitchFamily="34" charset="0"/>
              </a:rPr>
              <a:t>: </a:t>
            </a:r>
            <a:r>
              <a:rPr lang="vi-VN" sz="2400" b="1" dirty="0" smtClean="0">
                <a:solidFill>
                  <a:srgbClr val="FF0066"/>
                </a:solidFill>
                <a:latin typeface="Arial" panose="020B0604020202020204" pitchFamily="34" charset="0"/>
                <a:cs typeface="Arial" panose="020B0604020202020204" pitchFamily="34" charset="0"/>
              </a:rPr>
              <a:t>Các </a:t>
            </a:r>
            <a:r>
              <a:rPr lang="vi-VN" sz="2400" b="1" dirty="0">
                <a:solidFill>
                  <a:srgbClr val="FF0066"/>
                </a:solidFill>
                <a:latin typeface="Arial" panose="020B0604020202020204" pitchFamily="34" charset="0"/>
                <a:cs typeface="Arial" panose="020B0604020202020204" pitchFamily="34" charset="0"/>
              </a:rPr>
              <a:t>biểu hiện lâm sàng của người bệnh liên quan đến Hội </a:t>
            </a:r>
            <a:r>
              <a:rPr lang="vi-VN" sz="2400" b="1" dirty="0" smtClean="0">
                <a:solidFill>
                  <a:srgbClr val="FF0066"/>
                </a:solidFill>
                <a:latin typeface="Arial" panose="020B0604020202020204" pitchFamily="34" charset="0"/>
                <a:cs typeface="Arial" panose="020B0604020202020204" pitchFamily="34" charset="0"/>
              </a:rPr>
              <a:t>chứn</a:t>
            </a:r>
            <a:r>
              <a:rPr lang="en-US" sz="2400" b="1" dirty="0" smtClean="0">
                <a:solidFill>
                  <a:srgbClr val="FF0066"/>
                </a:solidFill>
                <a:latin typeface="Arial" panose="020B0604020202020204" pitchFamily="34" charset="0"/>
                <a:cs typeface="Arial" panose="020B0604020202020204" pitchFamily="34" charset="0"/>
              </a:rPr>
              <a:t>g:</a:t>
            </a:r>
          </a:p>
          <a:p>
            <a:pPr>
              <a:lnSpc>
                <a:spcPct val="150000"/>
              </a:lnSpc>
            </a:pPr>
            <a:r>
              <a:rPr lang="en-US" sz="2400" b="1" dirty="0" smtClean="0">
                <a:solidFill>
                  <a:srgbClr val="FF0066"/>
                </a:solidFill>
                <a:latin typeface="Arial" panose="020B0604020202020204" pitchFamily="34" charset="0"/>
                <a:cs typeface="Arial" panose="020B0604020202020204" pitchFamily="34" charset="0"/>
              </a:rPr>
              <a:t>HC Thiếu máu:</a:t>
            </a:r>
          </a:p>
          <a:p>
            <a:pPr marL="0" indent="0" algn="just">
              <a:lnSpc>
                <a:spcPct val="150000"/>
              </a:lnSpc>
              <a:buNone/>
            </a:pPr>
            <a:r>
              <a:rPr lang="vi-VN" sz="2400" dirty="0" smtClean="0">
                <a:solidFill>
                  <a:srgbClr val="0000CC"/>
                </a:solidFill>
                <a:cs typeface="Arial" panose="020B0604020202020204" pitchFamily="34" charset="0"/>
              </a:rPr>
              <a:t>Chóng mặt </a:t>
            </a:r>
            <a:r>
              <a:rPr lang="vi-VN" sz="2400" dirty="0">
                <a:solidFill>
                  <a:srgbClr val="0000CC"/>
                </a:solidFill>
                <a:cs typeface="Arial" panose="020B0604020202020204" pitchFamily="34" charset="0"/>
              </a:rPr>
              <a:t>khi thay đổi tư thế từ nằm sang </a:t>
            </a:r>
            <a:r>
              <a:rPr lang="vi-VN" sz="2400" dirty="0" smtClean="0">
                <a:solidFill>
                  <a:srgbClr val="0000CC"/>
                </a:solidFill>
                <a:cs typeface="Arial" panose="020B0604020202020204" pitchFamily="34" charset="0"/>
              </a:rPr>
              <a:t>ngồi, d</a:t>
            </a:r>
            <a:r>
              <a:rPr lang="vi-VN" sz="2400" dirty="0" smtClean="0">
                <a:solidFill>
                  <a:srgbClr val="0000CC"/>
                </a:solidFill>
                <a:latin typeface="Arial" panose="020B0604020202020204" pitchFamily="34" charset="0"/>
                <a:cs typeface="Arial" panose="020B0604020202020204" pitchFamily="34" charset="0"/>
              </a:rPr>
              <a:t>a </a:t>
            </a:r>
            <a:r>
              <a:rPr lang="vi-VN" sz="2400" dirty="0">
                <a:solidFill>
                  <a:srgbClr val="0000CC"/>
                </a:solidFill>
                <a:latin typeface="Arial" panose="020B0604020202020204" pitchFamily="34" charset="0"/>
                <a:cs typeface="Arial" panose="020B0604020202020204" pitchFamily="34" charset="0"/>
              </a:rPr>
              <a:t>xanh xao, ăn không ngon miệng, mệt, hồi hộp, đánh trống ngực và khó thở khi gắng sức</a:t>
            </a:r>
            <a:r>
              <a:rPr lang="vi-VN" sz="2400" dirty="0" smtClean="0">
                <a:solidFill>
                  <a:srgbClr val="0000CC"/>
                </a:solidFill>
                <a:latin typeface="Arial" panose="020B0604020202020204" pitchFamily="34" charset="0"/>
                <a:cs typeface="Arial" panose="020B0604020202020204" pitchFamily="34" charset="0"/>
              </a:rPr>
              <a:t>.</a:t>
            </a:r>
          </a:p>
          <a:p>
            <a:pPr algn="just">
              <a:lnSpc>
                <a:spcPct val="150000"/>
              </a:lnSpc>
            </a:pPr>
            <a:r>
              <a:rPr lang="en-US" sz="2400" b="1" dirty="0" smtClean="0">
                <a:solidFill>
                  <a:srgbClr val="FF0066"/>
                </a:solidFill>
                <a:latin typeface="Arial" panose="020B0604020202020204" pitchFamily="34" charset="0"/>
                <a:cs typeface="Arial" panose="020B0604020202020204" pitchFamily="34" charset="0"/>
              </a:rPr>
              <a:t>HC Xuất </a:t>
            </a:r>
            <a:r>
              <a:rPr lang="en-US" sz="2400" b="1" dirty="0">
                <a:solidFill>
                  <a:srgbClr val="FF0066"/>
                </a:solidFill>
                <a:latin typeface="Arial" panose="020B0604020202020204" pitchFamily="34" charset="0"/>
                <a:cs typeface="Arial" panose="020B0604020202020204" pitchFamily="34" charset="0"/>
              </a:rPr>
              <a:t>huyết da </a:t>
            </a:r>
            <a:r>
              <a:rPr lang="en-US" sz="2400" b="1" dirty="0" smtClean="0">
                <a:solidFill>
                  <a:srgbClr val="FF0066"/>
                </a:solidFill>
                <a:latin typeface="Arial" panose="020B0604020202020204" pitchFamily="34" charset="0"/>
                <a:cs typeface="Arial" panose="020B0604020202020204" pitchFamily="34" charset="0"/>
              </a:rPr>
              <a:t>niêm:</a:t>
            </a:r>
            <a:endParaRPr lang="en-US" sz="2400" b="1" dirty="0">
              <a:solidFill>
                <a:srgbClr val="FF0066"/>
              </a:solidFill>
              <a:latin typeface="Arial" panose="020B0604020202020204" pitchFamily="34" charset="0"/>
              <a:cs typeface="Arial" panose="020B0604020202020204" pitchFamily="34" charset="0"/>
            </a:endParaRPr>
          </a:p>
          <a:p>
            <a:pPr marL="0" indent="0" algn="just">
              <a:lnSpc>
                <a:spcPct val="150000"/>
              </a:lnSpc>
              <a:buNone/>
            </a:pPr>
            <a:r>
              <a:rPr lang="vi-VN" sz="2400" dirty="0" smtClean="0">
                <a:solidFill>
                  <a:srgbClr val="0000CC"/>
                </a:solidFill>
                <a:latin typeface="Arial" panose="020B0604020202020204" pitchFamily="34" charset="0"/>
                <a:cs typeface="Arial" panose="020B0604020202020204" pitchFamily="34" charset="0"/>
              </a:rPr>
              <a:t>Nhiều </a:t>
            </a:r>
            <a:r>
              <a:rPr lang="vi-VN" sz="2400" dirty="0">
                <a:solidFill>
                  <a:srgbClr val="0000CC"/>
                </a:solidFill>
                <a:latin typeface="Arial" panose="020B0604020202020204" pitchFamily="34" charset="0"/>
                <a:cs typeface="Arial" panose="020B0604020202020204" pitchFamily="34" charset="0"/>
              </a:rPr>
              <a:t>chấm đỏ, vài mảng bầm da </a:t>
            </a:r>
            <a:r>
              <a:rPr lang="vi-VN" sz="2400" dirty="0">
                <a:solidFill>
                  <a:srgbClr val="0000CC"/>
                </a:solidFill>
                <a:cs typeface="Arial" panose="020B0604020202020204" pitchFamily="34" charset="0"/>
              </a:rPr>
              <a:t>xuất hiện tự </a:t>
            </a:r>
            <a:r>
              <a:rPr lang="vi-VN" sz="2400" dirty="0" smtClean="0">
                <a:solidFill>
                  <a:srgbClr val="0000CC"/>
                </a:solidFill>
                <a:cs typeface="Arial" panose="020B0604020202020204" pitchFamily="34" charset="0"/>
              </a:rPr>
              <a:t>nhiên, </a:t>
            </a:r>
            <a:r>
              <a:rPr lang="vi-VN" sz="2400" dirty="0" smtClean="0">
                <a:solidFill>
                  <a:srgbClr val="0000CC"/>
                </a:solidFill>
                <a:latin typeface="Arial" panose="020B0604020202020204" pitchFamily="34" charset="0"/>
                <a:cs typeface="Arial" panose="020B0604020202020204" pitchFamily="34" charset="0"/>
              </a:rPr>
              <a:t>không </a:t>
            </a:r>
            <a:r>
              <a:rPr lang="vi-VN" sz="2400" dirty="0">
                <a:solidFill>
                  <a:srgbClr val="0000CC"/>
                </a:solidFill>
                <a:latin typeface="Arial" panose="020B0604020202020204" pitchFamily="34" charset="0"/>
                <a:cs typeface="Arial" panose="020B0604020202020204" pitchFamily="34" charset="0"/>
              </a:rPr>
              <a:t>liên quan đến chấn thương; chảy máu răng rỉ </a:t>
            </a:r>
            <a:r>
              <a:rPr lang="vi-VN" sz="2400" dirty="0" smtClean="0">
                <a:solidFill>
                  <a:srgbClr val="0000CC"/>
                </a:solidFill>
                <a:latin typeface="Arial" panose="020B0604020202020204" pitchFamily="34" charset="0"/>
                <a:cs typeface="Arial" panose="020B0604020202020204" pitchFamily="34" charset="0"/>
              </a:rPr>
              <a:t>rả</a:t>
            </a:r>
            <a:endParaRPr lang="en-US" sz="2400" dirty="0">
              <a:solidFill>
                <a:srgbClr val="0000CC"/>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19</a:t>
            </a:fld>
            <a:endParaRPr lang="en-US"/>
          </a:p>
        </p:txBody>
      </p:sp>
      <p:pic>
        <p:nvPicPr>
          <p:cNvPr id="5" name="Picture 4"/>
          <p:cNvPicPr>
            <a:picLocks noChangeAspect="1"/>
          </p:cNvPicPr>
          <p:nvPr/>
        </p:nvPicPr>
        <p:blipFill>
          <a:blip r:embed="rId3"/>
          <a:stretch>
            <a:fillRect/>
          </a:stretch>
        </p:blipFill>
        <p:spPr>
          <a:xfrm>
            <a:off x="6927" y="228600"/>
            <a:ext cx="9144793" cy="969348"/>
          </a:xfrm>
          <a:prstGeom prst="rect">
            <a:avLst/>
          </a:prstGeom>
        </p:spPr>
      </p:pic>
    </p:spTree>
    <p:extLst>
      <p:ext uri="{BB962C8B-B14F-4D97-AF65-F5344CB8AC3E}">
        <p14:creationId xmlns:p14="http://schemas.microsoft.com/office/powerpoint/2010/main" val="37867732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1"/>
            <a:ext cx="9144000" cy="685800"/>
          </a:xfrm>
          <a:solidFill>
            <a:srgbClr val="CCECFF"/>
          </a:solidFill>
        </p:spPr>
        <p:txBody>
          <a:bodyPr>
            <a:normAutofit/>
          </a:bodyPr>
          <a:lstStyle/>
          <a:p>
            <a:pPr algn="ctr"/>
            <a:r>
              <a:rPr lang="en-US" sz="3600" b="1" dirty="0">
                <a:solidFill>
                  <a:srgbClr val="FF0000"/>
                </a:solidFill>
                <a:latin typeface="Arial" panose="020B0604020202020204" pitchFamily="34" charset="0"/>
                <a:cs typeface="Arial" panose="020B0604020202020204" pitchFamily="34" charset="0"/>
              </a:rPr>
              <a:t>MỤC TIÊU HỌC </a:t>
            </a:r>
            <a:r>
              <a:rPr lang="en-US" sz="3600" b="1" dirty="0" smtClean="0">
                <a:solidFill>
                  <a:srgbClr val="FF0000"/>
                </a:solidFill>
                <a:latin typeface="Arial" panose="020B0604020202020204" pitchFamily="34" charset="0"/>
                <a:cs typeface="Arial" panose="020B0604020202020204" pitchFamily="34" charset="0"/>
              </a:rPr>
              <a:t>TẬP</a:t>
            </a:r>
            <a:endParaRPr lang="en-US" sz="3600" dirty="0">
              <a:solidFill>
                <a:srgbClr val="FF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0" y="1600200"/>
            <a:ext cx="8915400" cy="4576763"/>
          </a:xfrm>
        </p:spPr>
        <p:txBody>
          <a:bodyPr>
            <a:normAutofit/>
          </a:bodyPr>
          <a:lstStyle/>
          <a:p>
            <a:pPr marL="0" indent="0" algn="just">
              <a:buNone/>
            </a:pPr>
            <a:r>
              <a:rPr lang="en-US" sz="2400" b="1" dirty="0" smtClean="0">
                <a:solidFill>
                  <a:srgbClr val="00B050"/>
                </a:solidFill>
                <a:latin typeface="Arial" pitchFamily="34" charset="0"/>
                <a:cs typeface="Arial" pitchFamily="34" charset="0"/>
              </a:rPr>
              <a:t>Sau khi học xong, sinh viên có thể:</a:t>
            </a:r>
          </a:p>
          <a:p>
            <a:pPr marL="514350" indent="-514350" algn="just">
              <a:buFont typeface="+mj-lt"/>
              <a:buAutoNum type="arabicPeriod"/>
            </a:pPr>
            <a:r>
              <a:rPr lang="en-US" sz="2400" dirty="0" smtClean="0">
                <a:solidFill>
                  <a:srgbClr val="0000CC"/>
                </a:solidFill>
                <a:latin typeface="Arial" pitchFamily="34" charset="0"/>
                <a:cs typeface="Arial" pitchFamily="34" charset="0"/>
              </a:rPr>
              <a:t>Biết </a:t>
            </a:r>
            <a:r>
              <a:rPr lang="en-US" sz="2400" dirty="0">
                <a:solidFill>
                  <a:srgbClr val="0000CC"/>
                </a:solidFill>
                <a:latin typeface="Arial" pitchFamily="34" charset="0"/>
                <a:cs typeface="Arial" pitchFamily="34" charset="0"/>
              </a:rPr>
              <a:t>được cách hỏi bệnh sử và tiền căn </a:t>
            </a:r>
            <a:r>
              <a:rPr lang="en-US" sz="2400" dirty="0" smtClean="0">
                <a:solidFill>
                  <a:srgbClr val="0000CC"/>
                </a:solidFill>
                <a:latin typeface="Arial" pitchFamily="34" charset="0"/>
                <a:cs typeface="Arial" pitchFamily="34" charset="0"/>
              </a:rPr>
              <a:t>bệnh nhân suy </a:t>
            </a:r>
            <a:r>
              <a:rPr lang="en-US" sz="2400" dirty="0">
                <a:solidFill>
                  <a:srgbClr val="0000CC"/>
                </a:solidFill>
                <a:latin typeface="Arial" pitchFamily="34" charset="0"/>
                <a:cs typeface="Arial" pitchFamily="34" charset="0"/>
              </a:rPr>
              <a:t>tủy xương.</a:t>
            </a:r>
          </a:p>
          <a:p>
            <a:pPr marL="514350" indent="-514350" algn="just">
              <a:buFont typeface="+mj-lt"/>
              <a:buAutoNum type="arabicPeriod"/>
            </a:pPr>
            <a:r>
              <a:rPr lang="en-US" sz="2400" dirty="0">
                <a:solidFill>
                  <a:srgbClr val="0000CC"/>
                </a:solidFill>
                <a:latin typeface="Arial" pitchFamily="34" charset="0"/>
                <a:cs typeface="Arial" pitchFamily="34" charset="0"/>
              </a:rPr>
              <a:t>Nêu được các chẩn đoán </a:t>
            </a:r>
            <a:r>
              <a:rPr lang="en-US" sz="2400" dirty="0" smtClean="0">
                <a:solidFill>
                  <a:srgbClr val="0000CC"/>
                </a:solidFill>
                <a:latin typeface="Arial" pitchFamily="34" charset="0"/>
                <a:cs typeface="Arial" pitchFamily="34" charset="0"/>
              </a:rPr>
              <a:t>sơ bộ và chẩn đoán phân </a:t>
            </a:r>
            <a:r>
              <a:rPr lang="en-US" sz="2400" dirty="0">
                <a:solidFill>
                  <a:srgbClr val="0000CC"/>
                </a:solidFill>
                <a:latin typeface="Arial" pitchFamily="34" charset="0"/>
                <a:cs typeface="Arial" pitchFamily="34" charset="0"/>
              </a:rPr>
              <a:t>biệt</a:t>
            </a:r>
            <a:r>
              <a:rPr lang="en-US" sz="2400" dirty="0" smtClean="0">
                <a:solidFill>
                  <a:srgbClr val="0000CC"/>
                </a:solidFill>
                <a:latin typeface="Arial" pitchFamily="34" charset="0"/>
                <a:cs typeface="Arial" pitchFamily="34" charset="0"/>
              </a:rPr>
              <a:t>.</a:t>
            </a:r>
            <a:endParaRPr lang="en-US" sz="2400" dirty="0">
              <a:solidFill>
                <a:srgbClr val="0000CC"/>
              </a:solidFill>
              <a:latin typeface="Arial" pitchFamily="34" charset="0"/>
              <a:cs typeface="Arial" pitchFamily="34" charset="0"/>
            </a:endParaRPr>
          </a:p>
          <a:p>
            <a:pPr marL="514350" indent="-514350" algn="just">
              <a:buFont typeface="+mj-lt"/>
              <a:buAutoNum type="arabicPeriod"/>
            </a:pPr>
            <a:r>
              <a:rPr lang="en-US" sz="2400" dirty="0" smtClean="0">
                <a:solidFill>
                  <a:srgbClr val="0000CC"/>
                </a:solidFill>
                <a:latin typeface="Arial" pitchFamily="34" charset="0"/>
                <a:cs typeface="Arial" pitchFamily="34" charset="0"/>
              </a:rPr>
              <a:t>Nhận </a:t>
            </a:r>
            <a:r>
              <a:rPr lang="en-US" sz="2400" dirty="0">
                <a:solidFill>
                  <a:srgbClr val="0000CC"/>
                </a:solidFill>
                <a:latin typeface="Arial" pitchFamily="34" charset="0"/>
                <a:cs typeface="Arial" pitchFamily="34" charset="0"/>
              </a:rPr>
              <a:t>diện </a:t>
            </a:r>
            <a:r>
              <a:rPr lang="en-US" sz="2400" dirty="0" smtClean="0">
                <a:solidFill>
                  <a:srgbClr val="0000CC"/>
                </a:solidFill>
                <a:latin typeface="Arial" pitchFamily="34" charset="0"/>
                <a:cs typeface="Arial" pitchFamily="34" charset="0"/>
              </a:rPr>
              <a:t>và phân tích được bất </a:t>
            </a:r>
            <a:r>
              <a:rPr lang="en-US" sz="2400" dirty="0">
                <a:solidFill>
                  <a:srgbClr val="0000CC"/>
                </a:solidFill>
                <a:latin typeface="Arial" pitchFamily="34" charset="0"/>
                <a:cs typeface="Arial" pitchFamily="34" charset="0"/>
              </a:rPr>
              <a:t>thường của tế bào máu dựa trên xét </a:t>
            </a:r>
            <a:r>
              <a:rPr lang="en-US" sz="2400" dirty="0" smtClean="0">
                <a:solidFill>
                  <a:srgbClr val="0000CC"/>
                </a:solidFill>
                <a:latin typeface="Arial" pitchFamily="34" charset="0"/>
                <a:cs typeface="Arial" pitchFamily="34" charset="0"/>
              </a:rPr>
              <a:t>nghiệm tổng phân tích tế bào máu và bất thường của </a:t>
            </a:r>
            <a:r>
              <a:rPr lang="en-US" sz="2400" dirty="0">
                <a:solidFill>
                  <a:srgbClr val="0000CC"/>
                </a:solidFill>
                <a:latin typeface="Arial" pitchFamily="34" charset="0"/>
                <a:cs typeface="Arial" pitchFamily="34" charset="0"/>
              </a:rPr>
              <a:t>tế bào tủy xương dựa trên </a:t>
            </a:r>
            <a:r>
              <a:rPr lang="en-US" sz="2400" dirty="0" smtClean="0">
                <a:solidFill>
                  <a:srgbClr val="0000CC"/>
                </a:solidFill>
                <a:latin typeface="Arial" pitchFamily="34" charset="0"/>
                <a:cs typeface="Arial" pitchFamily="34" charset="0"/>
              </a:rPr>
              <a:t>xét nghiệm tủy đồ, sinh thiết tủy xương.</a:t>
            </a:r>
          </a:p>
          <a:p>
            <a:pPr marL="514350" indent="-514350" algn="just">
              <a:buFont typeface="+mj-lt"/>
              <a:buAutoNum type="arabicPeriod"/>
            </a:pPr>
            <a:r>
              <a:rPr lang="en-US" sz="2400" dirty="0" smtClean="0">
                <a:solidFill>
                  <a:srgbClr val="0000CC"/>
                </a:solidFill>
                <a:latin typeface="Arial" pitchFamily="34" charset="0"/>
                <a:cs typeface="Arial" pitchFamily="34" charset="0"/>
              </a:rPr>
              <a:t>Trình bày và giải thích được tiêu chuẩn chẩn đoán xác định, chẩn đoán mức độ và nguyên nhân gây bệnh.</a:t>
            </a:r>
            <a:endParaRPr lang="en-US" sz="2400" dirty="0">
              <a:solidFill>
                <a:srgbClr val="0000CC"/>
              </a:solidFill>
              <a:latin typeface="Arial" pitchFamily="34" charset="0"/>
              <a:cs typeface="Arial" pitchFamily="34" charset="0"/>
            </a:endParaRPr>
          </a:p>
          <a:p>
            <a:pPr marL="514350" indent="-514350" algn="just">
              <a:buFont typeface="+mj-lt"/>
              <a:buAutoNum type="arabicPeriod"/>
            </a:pPr>
            <a:r>
              <a:rPr lang="en-US" sz="2400" dirty="0" smtClean="0">
                <a:solidFill>
                  <a:srgbClr val="0000CC"/>
                </a:solidFill>
                <a:latin typeface="Arial" pitchFamily="34" charset="0"/>
                <a:cs typeface="Arial" pitchFamily="34" charset="0"/>
              </a:rPr>
              <a:t>Trình bày nguyên </a:t>
            </a:r>
            <a:r>
              <a:rPr lang="en-US" sz="2400" dirty="0">
                <a:solidFill>
                  <a:srgbClr val="0000CC"/>
                </a:solidFill>
                <a:latin typeface="Arial" pitchFamily="34" charset="0"/>
                <a:cs typeface="Arial" pitchFamily="34" charset="0"/>
              </a:rPr>
              <a:t>tắc điều trị suy tủy </a:t>
            </a:r>
            <a:r>
              <a:rPr lang="en-US" sz="2400" dirty="0" smtClean="0">
                <a:solidFill>
                  <a:srgbClr val="0000CC"/>
                </a:solidFill>
                <a:latin typeface="Arial" pitchFamily="34" charset="0"/>
                <a:cs typeface="Arial" pitchFamily="34" charset="0"/>
              </a:rPr>
              <a:t>xương.</a:t>
            </a:r>
            <a:endParaRPr lang="en-US" sz="2400" dirty="0">
              <a:solidFill>
                <a:srgbClr val="0000CC"/>
              </a:solidFill>
              <a:latin typeface="Arial" pitchFamily="34" charset="0"/>
              <a:cs typeface="Arial" pitchFamily="34" charset="0"/>
            </a:endParaRPr>
          </a:p>
          <a:p>
            <a:pPr marL="0" indent="0">
              <a:buNone/>
            </a:pPr>
            <a:endParaRPr lang="en-US" sz="2400" dirty="0">
              <a:solidFill>
                <a:srgbClr val="0000CC"/>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a:t>
            </a:fld>
            <a:endParaRPr lang="en-US"/>
          </a:p>
        </p:txBody>
      </p:sp>
    </p:spTree>
    <p:extLst>
      <p:ext uri="{BB962C8B-B14F-4D97-AF65-F5344CB8AC3E}">
        <p14:creationId xmlns:p14="http://schemas.microsoft.com/office/powerpoint/2010/main" val="10859882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503" y="1791980"/>
            <a:ext cx="8458200" cy="4351338"/>
          </a:xfrm>
        </p:spPr>
        <p:txBody>
          <a:bodyPr>
            <a:normAutofit/>
          </a:bodyPr>
          <a:lstStyle/>
          <a:p>
            <a:pPr marL="0" indent="0" algn="just">
              <a:buNone/>
            </a:pPr>
            <a:r>
              <a:rPr lang="en-US" sz="2400" b="1" u="sng" dirty="0" smtClean="0">
                <a:solidFill>
                  <a:srgbClr val="0000CC"/>
                </a:solidFill>
                <a:latin typeface="Arial" pitchFamily="34" charset="0"/>
                <a:cs typeface="Arial" pitchFamily="34" charset="0"/>
              </a:rPr>
              <a:t>CÂU HỎI 6</a:t>
            </a:r>
            <a:r>
              <a:rPr lang="en-US" sz="2400" b="1" dirty="0" smtClean="0">
                <a:solidFill>
                  <a:srgbClr val="0000CC"/>
                </a:solidFill>
                <a:latin typeface="Arial" pitchFamily="34" charset="0"/>
                <a:cs typeface="Arial" pitchFamily="34" charset="0"/>
              </a:rPr>
              <a:t>:</a:t>
            </a:r>
          </a:p>
          <a:p>
            <a:pPr marL="0" indent="0" algn="just">
              <a:buNone/>
            </a:pPr>
            <a:r>
              <a:rPr lang="en-US" sz="2400" b="1" dirty="0" smtClean="0">
                <a:solidFill>
                  <a:srgbClr val="FF0066"/>
                </a:solidFill>
                <a:latin typeface="Arial" pitchFamily="34" charset="0"/>
                <a:cs typeface="Arial" pitchFamily="34" charset="0"/>
              </a:rPr>
              <a:t>Hỏi </a:t>
            </a:r>
            <a:r>
              <a:rPr lang="en-US" sz="2400" b="1" dirty="0">
                <a:solidFill>
                  <a:srgbClr val="FF0066"/>
                </a:solidFill>
                <a:latin typeface="Arial" pitchFamily="34" charset="0"/>
                <a:cs typeface="Arial" pitchFamily="34" charset="0"/>
              </a:rPr>
              <a:t>thêm gì về bệnh sử và tiền căn người bệnh này?</a:t>
            </a:r>
          </a:p>
        </p:txBody>
      </p:sp>
      <p:sp>
        <p:nvSpPr>
          <p:cNvPr id="4" name="Slide Number Placeholder 3"/>
          <p:cNvSpPr>
            <a:spLocks noGrp="1"/>
          </p:cNvSpPr>
          <p:nvPr>
            <p:ph type="sldNum" sz="quarter" idx="12"/>
          </p:nvPr>
        </p:nvSpPr>
        <p:spPr/>
        <p:txBody>
          <a:bodyPr/>
          <a:lstStyle/>
          <a:p>
            <a:fld id="{F29E24E3-7DF3-4851-83BC-07938BF2A0B3}" type="slidenum">
              <a:rPr lang="en-US" smtClean="0"/>
              <a:t>20</a:t>
            </a:fld>
            <a:endParaRPr lang="en-US"/>
          </a:p>
        </p:txBody>
      </p:sp>
      <p:pic>
        <p:nvPicPr>
          <p:cNvPr id="5" name="Picture 4"/>
          <p:cNvPicPr>
            <a:picLocks noChangeAspect="1"/>
          </p:cNvPicPr>
          <p:nvPr/>
        </p:nvPicPr>
        <p:blipFill>
          <a:blip r:embed="rId3"/>
          <a:stretch>
            <a:fillRect/>
          </a:stretch>
        </p:blipFill>
        <p:spPr>
          <a:xfrm>
            <a:off x="-793" y="609600"/>
            <a:ext cx="9144793" cy="969348"/>
          </a:xfrm>
          <a:prstGeom prst="rect">
            <a:avLst/>
          </a:prstGeom>
        </p:spPr>
      </p:pic>
    </p:spTree>
    <p:extLst>
      <p:ext uri="{BB962C8B-B14F-4D97-AF65-F5344CB8AC3E}">
        <p14:creationId xmlns:p14="http://schemas.microsoft.com/office/powerpoint/2010/main" val="15142500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534400" cy="5821363"/>
          </a:xfrm>
        </p:spPr>
        <p:txBody>
          <a:bodyPr>
            <a:noAutofit/>
          </a:bodyPr>
          <a:lstStyle/>
          <a:p>
            <a:pPr marL="0" indent="0" algn="just">
              <a:buNone/>
            </a:pPr>
            <a:r>
              <a:rPr lang="en-US" sz="2400" b="1" u="sng" dirty="0" smtClean="0">
                <a:solidFill>
                  <a:srgbClr val="0000CC"/>
                </a:solidFill>
                <a:latin typeface="Arial" pitchFamily="34" charset="0"/>
                <a:cs typeface="Arial" pitchFamily="34" charset="0"/>
              </a:rPr>
              <a:t>CÂU HỎI 6</a:t>
            </a:r>
            <a:r>
              <a:rPr lang="en-US" sz="2400" b="1" dirty="0" smtClean="0">
                <a:solidFill>
                  <a:srgbClr val="0000CC"/>
                </a:solidFill>
                <a:latin typeface="Arial" pitchFamily="34" charset="0"/>
                <a:cs typeface="Arial" pitchFamily="34" charset="0"/>
              </a:rPr>
              <a:t>: </a:t>
            </a:r>
            <a:r>
              <a:rPr lang="en-US" sz="2400" b="1" dirty="0" smtClean="0">
                <a:solidFill>
                  <a:srgbClr val="FF0066"/>
                </a:solidFill>
                <a:latin typeface="Arial" pitchFamily="34" charset="0"/>
                <a:cs typeface="Arial" pitchFamily="34" charset="0"/>
              </a:rPr>
              <a:t>Hỏi thêm </a:t>
            </a:r>
            <a:r>
              <a:rPr lang="en-US" sz="2400" b="1" dirty="0">
                <a:solidFill>
                  <a:srgbClr val="FF0066"/>
                </a:solidFill>
                <a:latin typeface="Arial" pitchFamily="34" charset="0"/>
                <a:cs typeface="Arial" pitchFamily="34" charset="0"/>
              </a:rPr>
              <a:t>về bệnh sử và tiền </a:t>
            </a:r>
            <a:r>
              <a:rPr lang="en-US" sz="2400" b="1" dirty="0" smtClean="0">
                <a:solidFill>
                  <a:srgbClr val="FF0066"/>
                </a:solidFill>
                <a:latin typeface="Arial" pitchFamily="34" charset="0"/>
                <a:cs typeface="Arial" pitchFamily="34" charset="0"/>
              </a:rPr>
              <a:t>căn như sau: </a:t>
            </a:r>
          </a:p>
          <a:p>
            <a:pPr marL="0" indent="0" algn="just">
              <a:buNone/>
            </a:pPr>
            <a:endParaRPr lang="en-US" sz="2400" dirty="0">
              <a:solidFill>
                <a:srgbClr val="FF0066"/>
              </a:solidFill>
              <a:latin typeface="Arial" pitchFamily="34" charset="0"/>
              <a:cs typeface="Arial" pitchFamily="34" charset="0"/>
            </a:endParaRPr>
          </a:p>
          <a:p>
            <a:pPr marL="514350" indent="-514350" algn="just">
              <a:buFont typeface="+mj-lt"/>
              <a:buAutoNum type="arabicPeriod"/>
            </a:pPr>
            <a:r>
              <a:rPr lang="en-US" sz="2400" dirty="0" smtClean="0">
                <a:solidFill>
                  <a:srgbClr val="0000CC"/>
                </a:solidFill>
                <a:latin typeface="Arial" pitchFamily="34" charset="0"/>
                <a:cs typeface="Arial" pitchFamily="34" charset="0"/>
              </a:rPr>
              <a:t>Hỏi </a:t>
            </a:r>
            <a:r>
              <a:rPr lang="en-US" sz="2400" dirty="0">
                <a:solidFill>
                  <a:srgbClr val="0000CC"/>
                </a:solidFill>
                <a:latin typeface="Arial" pitchFamily="34" charset="0"/>
                <a:cs typeface="Arial" pitchFamily="34" charset="0"/>
              </a:rPr>
              <a:t>bệnh sử về triệu chứng </a:t>
            </a:r>
            <a:r>
              <a:rPr lang="en-US" sz="2400" dirty="0" smtClean="0">
                <a:solidFill>
                  <a:srgbClr val="0000CC"/>
                </a:solidFill>
                <a:latin typeface="Arial" pitchFamily="34" charset="0"/>
                <a:cs typeface="Arial" pitchFamily="34" charset="0"/>
              </a:rPr>
              <a:t>sốt, sụt cân</a:t>
            </a:r>
            <a:endParaRPr lang="en-US" sz="2400" dirty="0">
              <a:solidFill>
                <a:srgbClr val="0000CC"/>
              </a:solidFill>
              <a:latin typeface="Arial" pitchFamily="34" charset="0"/>
              <a:cs typeface="Arial" pitchFamily="34" charset="0"/>
            </a:endParaRPr>
          </a:p>
          <a:p>
            <a:pPr marL="514350" indent="-514350" algn="just">
              <a:buFont typeface="+mj-lt"/>
              <a:buAutoNum type="arabicPeriod"/>
            </a:pPr>
            <a:r>
              <a:rPr lang="en-US" sz="2400" dirty="0" err="1" smtClean="0">
                <a:solidFill>
                  <a:srgbClr val="0000CC"/>
                </a:solidFill>
                <a:latin typeface="Arial" pitchFamily="34" charset="0"/>
                <a:cs typeface="Arial" pitchFamily="34" charset="0"/>
              </a:rPr>
              <a:t>Hỏi</a:t>
            </a:r>
            <a:r>
              <a:rPr lang="en-US" sz="2400" dirty="0" smtClean="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bệnh</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sử</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về</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các</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triệu</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chứng</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hạch</a:t>
            </a:r>
            <a:r>
              <a:rPr lang="en-US" sz="2400" dirty="0">
                <a:solidFill>
                  <a:srgbClr val="0000CC"/>
                </a:solidFill>
                <a:latin typeface="Arial" pitchFamily="34" charset="0"/>
                <a:cs typeface="Arial" pitchFamily="34" charset="0"/>
              </a:rPr>
              <a:t> to, </a:t>
            </a:r>
            <a:r>
              <a:rPr lang="en-US" sz="2400" dirty="0" err="1">
                <a:solidFill>
                  <a:srgbClr val="0000CC"/>
                </a:solidFill>
                <a:latin typeface="Arial" pitchFamily="34" charset="0"/>
                <a:cs typeface="Arial" pitchFamily="34" charset="0"/>
              </a:rPr>
              <a:t>lách</a:t>
            </a:r>
            <a:r>
              <a:rPr lang="en-US" sz="2400" dirty="0">
                <a:solidFill>
                  <a:srgbClr val="0000CC"/>
                </a:solidFill>
                <a:latin typeface="Arial" pitchFamily="34" charset="0"/>
                <a:cs typeface="Arial" pitchFamily="34" charset="0"/>
              </a:rPr>
              <a:t> to, </a:t>
            </a:r>
            <a:r>
              <a:rPr lang="en-US" sz="2400" dirty="0" err="1">
                <a:solidFill>
                  <a:srgbClr val="0000CC"/>
                </a:solidFill>
                <a:latin typeface="Arial" pitchFamily="34" charset="0"/>
                <a:cs typeface="Arial" pitchFamily="34" charset="0"/>
              </a:rPr>
              <a:t>gan</a:t>
            </a:r>
            <a:r>
              <a:rPr lang="en-US" sz="2400" dirty="0">
                <a:solidFill>
                  <a:srgbClr val="0000CC"/>
                </a:solidFill>
                <a:latin typeface="Arial" pitchFamily="34" charset="0"/>
                <a:cs typeface="Arial" pitchFamily="34" charset="0"/>
              </a:rPr>
              <a:t> to.</a:t>
            </a:r>
          </a:p>
          <a:p>
            <a:pPr marL="514350" indent="-514350" algn="just">
              <a:buFont typeface="+mj-lt"/>
              <a:buAutoNum type="arabicPeriod"/>
            </a:pPr>
            <a:r>
              <a:rPr lang="en-US" sz="2400" dirty="0" smtClean="0">
                <a:solidFill>
                  <a:srgbClr val="0000CC"/>
                </a:solidFill>
                <a:latin typeface="Arial" pitchFamily="34" charset="0"/>
                <a:cs typeface="Arial" pitchFamily="34" charset="0"/>
              </a:rPr>
              <a:t>Hỏi tiền căn bản thân và gia đình: </a:t>
            </a:r>
            <a:endParaRPr lang="en-US" sz="2400" dirty="0">
              <a:solidFill>
                <a:srgbClr val="0000CC"/>
              </a:solidFill>
              <a:latin typeface="Arial" pitchFamily="34" charset="0"/>
              <a:cs typeface="Arial" pitchFamily="34" charset="0"/>
            </a:endParaRPr>
          </a:p>
          <a:p>
            <a:pPr marL="0" indent="0" algn="just">
              <a:buNone/>
            </a:pPr>
            <a:r>
              <a:rPr lang="en-US" sz="2400" dirty="0">
                <a:solidFill>
                  <a:srgbClr val="0000CC"/>
                </a:solidFill>
                <a:latin typeface="Arial" pitchFamily="34" charset="0"/>
                <a:cs typeface="Arial" pitchFamily="34" charset="0"/>
              </a:rPr>
              <a:t>     </a:t>
            </a:r>
            <a:r>
              <a:rPr lang="en-US" sz="2400" dirty="0" smtClean="0">
                <a:solidFill>
                  <a:srgbClr val="0000CC"/>
                </a:solidFill>
                <a:latin typeface="Arial" pitchFamily="34" charset="0"/>
                <a:cs typeface="Arial" pitchFamily="34" charset="0"/>
              </a:rPr>
              <a:t>A. Bản thân: </a:t>
            </a:r>
          </a:p>
          <a:p>
            <a:pPr marL="0" indent="0" algn="just">
              <a:buNone/>
            </a:pPr>
            <a:r>
              <a:rPr lang="en-US" sz="2400" dirty="0" smtClean="0">
                <a:solidFill>
                  <a:srgbClr val="0000CC"/>
                </a:solidFill>
                <a:latin typeface="Arial" pitchFamily="34" charset="0"/>
                <a:cs typeface="Arial" pitchFamily="34" charset="0"/>
              </a:rPr>
              <a:t>      </a:t>
            </a:r>
            <a:r>
              <a:rPr lang="en-US" sz="2400" dirty="0">
                <a:solidFill>
                  <a:srgbClr val="0000CC"/>
                </a:solidFill>
                <a:latin typeface="Arial" pitchFamily="34" charset="0"/>
                <a:cs typeface="Arial" pitchFamily="34" charset="0"/>
              </a:rPr>
              <a:t>- Chế độ ăn uống, dinh dưỡng</a:t>
            </a:r>
          </a:p>
          <a:p>
            <a:pPr marL="0" indent="0" algn="just">
              <a:buNone/>
            </a:pPr>
            <a:r>
              <a:rPr lang="en-US" sz="2400" dirty="0">
                <a:solidFill>
                  <a:srgbClr val="0000CC"/>
                </a:solidFill>
                <a:latin typeface="Arial" pitchFamily="34" charset="0"/>
                <a:cs typeface="Arial" pitchFamily="34" charset="0"/>
              </a:rPr>
              <a:t>      - </a:t>
            </a:r>
            <a:r>
              <a:rPr lang="en-US" sz="2400" dirty="0" err="1">
                <a:solidFill>
                  <a:srgbClr val="0000CC"/>
                </a:solidFill>
                <a:latin typeface="Arial" pitchFamily="34" charset="0"/>
                <a:cs typeface="Arial" pitchFamily="34" charset="0"/>
              </a:rPr>
              <a:t>Tiền</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căn</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dịch</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tể</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học</a:t>
            </a:r>
            <a:endParaRPr lang="en-US" sz="2400" dirty="0">
              <a:solidFill>
                <a:srgbClr val="0000CC"/>
              </a:solidFill>
              <a:latin typeface="Arial" pitchFamily="34" charset="0"/>
              <a:cs typeface="Arial" pitchFamily="34" charset="0"/>
            </a:endParaRPr>
          </a:p>
          <a:p>
            <a:pPr marL="0" indent="0" algn="just">
              <a:buNone/>
            </a:pPr>
            <a:r>
              <a:rPr lang="en-US" sz="2400" dirty="0">
                <a:solidFill>
                  <a:srgbClr val="0000CC"/>
                </a:solidFill>
                <a:latin typeface="Arial" pitchFamily="34" charset="0"/>
                <a:cs typeface="Arial" pitchFamily="34" charset="0"/>
              </a:rPr>
              <a:t>      - Tiền căn tiếp xúc hóa chất, dùng thuốc</a:t>
            </a:r>
            <a:r>
              <a:rPr lang="en-US" sz="2400" dirty="0" smtClean="0">
                <a:solidFill>
                  <a:srgbClr val="0000CC"/>
                </a:solidFill>
                <a:latin typeface="Arial" pitchFamily="34" charset="0"/>
                <a:cs typeface="Arial" pitchFamily="34" charset="0"/>
              </a:rPr>
              <a:t>…(thuốc trừ sâu)</a:t>
            </a:r>
            <a:endParaRPr lang="en-US" sz="2400" dirty="0">
              <a:solidFill>
                <a:srgbClr val="0000CC"/>
              </a:solidFill>
              <a:latin typeface="Arial" pitchFamily="34" charset="0"/>
              <a:cs typeface="Arial" pitchFamily="34" charset="0"/>
            </a:endParaRPr>
          </a:p>
          <a:p>
            <a:pPr marL="0" indent="0" algn="just">
              <a:buNone/>
            </a:pPr>
            <a:r>
              <a:rPr lang="en-US" sz="2400" dirty="0">
                <a:solidFill>
                  <a:srgbClr val="0000CC"/>
                </a:solidFill>
                <a:latin typeface="Arial" pitchFamily="34" charset="0"/>
                <a:cs typeface="Arial" pitchFamily="34" charset="0"/>
              </a:rPr>
              <a:t>      - Tiền căn mắc bệnh lí huyết </a:t>
            </a:r>
            <a:r>
              <a:rPr lang="en-US" sz="2400" dirty="0" smtClean="0">
                <a:solidFill>
                  <a:srgbClr val="0000CC"/>
                </a:solidFill>
                <a:latin typeface="Arial" pitchFamily="34" charset="0"/>
                <a:cs typeface="Arial" pitchFamily="34" charset="0"/>
              </a:rPr>
              <a:t>học</a:t>
            </a:r>
          </a:p>
          <a:p>
            <a:pPr marL="0" indent="0" algn="just">
              <a:buNone/>
            </a:pPr>
            <a:r>
              <a:rPr lang="en-US" sz="2400" dirty="0" smtClean="0">
                <a:solidFill>
                  <a:srgbClr val="0000CC"/>
                </a:solidFill>
                <a:latin typeface="Arial" pitchFamily="34" charset="0"/>
                <a:cs typeface="Arial" pitchFamily="34" charset="0"/>
              </a:rPr>
              <a:t>    B. Gia đình: </a:t>
            </a:r>
            <a:endParaRPr lang="en-US" sz="2400" dirty="0">
              <a:solidFill>
                <a:srgbClr val="0000CC"/>
              </a:solidFill>
              <a:latin typeface="Arial" pitchFamily="34" charset="0"/>
              <a:cs typeface="Arial" pitchFamily="34" charset="0"/>
            </a:endParaRPr>
          </a:p>
          <a:p>
            <a:pPr marL="0" indent="0" algn="just">
              <a:buNone/>
            </a:pPr>
            <a:r>
              <a:rPr lang="en-US" sz="2400" dirty="0">
                <a:solidFill>
                  <a:srgbClr val="0000CC"/>
                </a:solidFill>
                <a:latin typeface="Arial" pitchFamily="34" charset="0"/>
                <a:cs typeface="Arial" pitchFamily="34" charset="0"/>
              </a:rPr>
              <a:t>      - </a:t>
            </a:r>
            <a:r>
              <a:rPr lang="en-US" sz="2400" dirty="0" err="1">
                <a:solidFill>
                  <a:srgbClr val="0000CC"/>
                </a:solidFill>
                <a:latin typeface="Arial" pitchFamily="34" charset="0"/>
                <a:cs typeface="Arial" pitchFamily="34" charset="0"/>
              </a:rPr>
              <a:t>Tiền</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căn</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gia</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đình</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mắc</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các</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bệnh</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lí</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huyết</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học</a:t>
            </a:r>
            <a:r>
              <a:rPr lang="en-US" sz="2400" dirty="0">
                <a:solidFill>
                  <a:srgbClr val="0000CC"/>
                </a:solidFill>
                <a:latin typeface="Arial" pitchFamily="34" charset="0"/>
                <a:cs typeface="Arial" pitchFamily="34" charset="0"/>
              </a:rPr>
              <a:t> di </a:t>
            </a:r>
            <a:r>
              <a:rPr lang="en-US" sz="2400" dirty="0" err="1">
                <a:solidFill>
                  <a:srgbClr val="0000CC"/>
                </a:solidFill>
                <a:latin typeface="Arial" pitchFamily="34" charset="0"/>
                <a:cs typeface="Arial" pitchFamily="34" charset="0"/>
              </a:rPr>
              <a:t>truyền</a:t>
            </a:r>
            <a:r>
              <a:rPr lang="en-US" sz="2400" dirty="0">
                <a:solidFill>
                  <a:srgbClr val="0000CC"/>
                </a:solidFill>
                <a:latin typeface="Arial" pitchFamily="34" charset="0"/>
                <a:cs typeface="Arial" pitchFamily="34" charset="0"/>
              </a:rPr>
              <a:t> </a:t>
            </a:r>
            <a:endParaRPr lang="en-US" sz="2400" dirty="0" smtClean="0">
              <a:solidFill>
                <a:srgbClr val="0000CC"/>
              </a:solidFill>
              <a:latin typeface="Arial" pitchFamily="34" charset="0"/>
              <a:cs typeface="Arial" pitchFamily="34" charset="0"/>
            </a:endParaRPr>
          </a:p>
          <a:p>
            <a:pPr marL="0" indent="0" algn="just">
              <a:buNone/>
            </a:pPr>
            <a:r>
              <a:rPr lang="en-US" sz="2400" dirty="0">
                <a:solidFill>
                  <a:srgbClr val="0000CC"/>
                </a:solidFill>
                <a:latin typeface="Arial" pitchFamily="34" charset="0"/>
                <a:cs typeface="Arial" pitchFamily="34" charset="0"/>
              </a:rPr>
              <a:t> </a:t>
            </a:r>
            <a:r>
              <a:rPr lang="en-US" sz="2400" dirty="0" smtClean="0">
                <a:solidFill>
                  <a:srgbClr val="0000CC"/>
                </a:solidFill>
                <a:latin typeface="Arial" pitchFamily="34" charset="0"/>
                <a:cs typeface="Arial" pitchFamily="34" charset="0"/>
              </a:rPr>
              <a:t>        </a:t>
            </a:r>
            <a:r>
              <a:rPr lang="en-US" sz="2400" dirty="0" err="1" smtClean="0">
                <a:solidFill>
                  <a:srgbClr val="0000CC"/>
                </a:solidFill>
                <a:latin typeface="Arial" pitchFamily="34" charset="0"/>
                <a:cs typeface="Arial" pitchFamily="34" charset="0"/>
              </a:rPr>
              <a:t>và</a:t>
            </a:r>
            <a:r>
              <a:rPr lang="en-US" sz="2400" dirty="0" smtClean="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mắc</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phải</a:t>
            </a:r>
            <a:r>
              <a:rPr lang="en-US" sz="2400" dirty="0">
                <a:solidFill>
                  <a:srgbClr val="0000CC"/>
                </a:solidFill>
                <a:latin typeface="Arial" pitchFamily="34" charset="0"/>
                <a:cs typeface="Arial" pitchFamily="34" charset="0"/>
              </a:rPr>
              <a:t>.</a:t>
            </a:r>
          </a:p>
          <a:p>
            <a:pPr marL="0" indent="0" algn="just">
              <a:buNone/>
            </a:pPr>
            <a:r>
              <a:rPr lang="en-US" sz="2400" dirty="0" smtClean="0">
                <a:solidFill>
                  <a:srgbClr val="0000CC"/>
                </a:solidFill>
                <a:latin typeface="Arial" pitchFamily="34" charset="0"/>
                <a:cs typeface="Arial" pitchFamily="34" charset="0"/>
              </a:rPr>
              <a:t> </a:t>
            </a: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21</a:t>
            </a:fld>
            <a:endParaRPr lang="en-US"/>
          </a:p>
        </p:txBody>
      </p:sp>
    </p:spTree>
    <p:extLst>
      <p:ext uri="{BB962C8B-B14F-4D97-AF65-F5344CB8AC3E}">
        <p14:creationId xmlns:p14="http://schemas.microsoft.com/office/powerpoint/2010/main" val="36259543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09600"/>
          </a:xfrm>
          <a:solidFill>
            <a:srgbClr val="CCECFF"/>
          </a:solidFill>
        </p:spPr>
        <p:txBody>
          <a:bodyPr>
            <a:normAutofit/>
          </a:bodyPr>
          <a:lstStyle/>
          <a:p>
            <a:pPr algn="ctr"/>
            <a:r>
              <a:rPr lang="en-US" sz="3600" b="1" dirty="0" smtClean="0">
                <a:solidFill>
                  <a:srgbClr val="FF0000"/>
                </a:solidFill>
                <a:latin typeface="Arial" pitchFamily="34" charset="0"/>
                <a:cs typeface="Arial" pitchFamily="34" charset="0"/>
              </a:rPr>
              <a:t>BỆNH SỬ (</a:t>
            </a:r>
            <a:r>
              <a:rPr lang="en-US" sz="3600" b="1" dirty="0" err="1" smtClean="0">
                <a:solidFill>
                  <a:srgbClr val="FF0000"/>
                </a:solidFill>
                <a:latin typeface="Arial" pitchFamily="34" charset="0"/>
                <a:cs typeface="Arial" pitchFamily="34" charset="0"/>
              </a:rPr>
              <a:t>tt</a:t>
            </a:r>
            <a:r>
              <a:rPr lang="en-US" sz="3600" b="1" dirty="0" smtClean="0">
                <a:solidFill>
                  <a:srgbClr val="FF0000"/>
                </a:solidFill>
                <a:latin typeface="Arial" pitchFamily="34" charset="0"/>
                <a:cs typeface="Arial" pitchFamily="34" charset="0"/>
              </a:rPr>
              <a:t>)</a:t>
            </a:r>
            <a:endParaRPr lang="en-US" sz="3600" dirty="0">
              <a:solidFill>
                <a:srgbClr val="FF0000"/>
              </a:solidFill>
            </a:endParaRPr>
          </a:p>
        </p:txBody>
      </p:sp>
      <p:sp>
        <p:nvSpPr>
          <p:cNvPr id="3" name="Content Placeholder 2"/>
          <p:cNvSpPr>
            <a:spLocks noGrp="1"/>
          </p:cNvSpPr>
          <p:nvPr>
            <p:ph idx="1"/>
          </p:nvPr>
        </p:nvSpPr>
        <p:spPr>
          <a:xfrm>
            <a:off x="304800" y="1219200"/>
            <a:ext cx="8382000" cy="4906963"/>
          </a:xfrm>
        </p:spPr>
        <p:txBody>
          <a:bodyPr>
            <a:normAutofit/>
          </a:bodyPr>
          <a:lstStyle/>
          <a:p>
            <a:pPr marL="0" indent="0" algn="just">
              <a:lnSpc>
                <a:spcPct val="150000"/>
              </a:lnSpc>
              <a:buNone/>
            </a:pPr>
            <a:r>
              <a:rPr lang="en-US" sz="2400" dirty="0" smtClean="0">
                <a:solidFill>
                  <a:srgbClr val="0000CC"/>
                </a:solidFill>
                <a:latin typeface="Arial" pitchFamily="34" charset="0"/>
                <a:cs typeface="Arial" pitchFamily="34" charset="0"/>
              </a:rPr>
              <a:t>Bệnh nhân không sốt, không sụt cân, không đau nhức xương khớp, không xuất hiện u bướu bất thường.</a:t>
            </a:r>
            <a:endParaRPr lang="en-US" sz="2400" dirty="0">
              <a:solidFill>
                <a:srgbClr val="0000CC"/>
              </a:solidFill>
              <a:latin typeface="Arial" pitchFamily="34" charset="0"/>
              <a:cs typeface="Arial" pitchFamily="34" charset="0"/>
            </a:endParaRPr>
          </a:p>
          <a:p>
            <a:pPr marL="0" indent="0">
              <a:lnSpc>
                <a:spcPct val="150000"/>
              </a:lnSpc>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22</a:t>
            </a:fld>
            <a:endParaRPr lang="en-US"/>
          </a:p>
        </p:txBody>
      </p:sp>
    </p:spTree>
    <p:extLst>
      <p:ext uri="{BB962C8B-B14F-4D97-AF65-F5344CB8AC3E}">
        <p14:creationId xmlns:p14="http://schemas.microsoft.com/office/powerpoint/2010/main" val="17725922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85800"/>
            <a:ext cx="8915400" cy="5791200"/>
          </a:xfrm>
        </p:spPr>
        <p:txBody>
          <a:bodyPr>
            <a:noAutofit/>
          </a:bodyPr>
          <a:lstStyle/>
          <a:p>
            <a:pPr marL="171450" lvl="1">
              <a:spcBef>
                <a:spcPts val="750"/>
              </a:spcBef>
              <a:buFontTx/>
              <a:buChar char="-"/>
            </a:pPr>
            <a:r>
              <a:rPr lang="en-US" sz="2200" dirty="0" smtClean="0">
                <a:solidFill>
                  <a:srgbClr val="0000CC"/>
                </a:solidFill>
                <a:latin typeface="Arial" panose="020B0604020202020204" pitchFamily="34" charset="0"/>
                <a:cs typeface="Arial" panose="020B0604020202020204" pitchFamily="34" charset="0"/>
              </a:rPr>
              <a:t>Bệnh nhân tỉnh</a:t>
            </a:r>
            <a:r>
              <a:rPr lang="en-US" sz="2200" dirty="0">
                <a:solidFill>
                  <a:srgbClr val="0000CC"/>
                </a:solidFill>
                <a:latin typeface="Arial" panose="020B0604020202020204" pitchFamily="34" charset="0"/>
                <a:cs typeface="Arial" panose="020B0604020202020204" pitchFamily="34" charset="0"/>
              </a:rPr>
              <a:t>, tiếp xúc tốt.</a:t>
            </a:r>
          </a:p>
          <a:p>
            <a:pPr>
              <a:buFontTx/>
              <a:buChar char="-"/>
            </a:pPr>
            <a:r>
              <a:rPr lang="en-US" sz="2200" dirty="0" smtClean="0">
                <a:solidFill>
                  <a:srgbClr val="0000CC"/>
                </a:solidFill>
                <a:latin typeface="Arial" panose="020B0604020202020204" pitchFamily="34" charset="0"/>
                <a:cs typeface="Arial" panose="020B0604020202020204" pitchFamily="34" charset="0"/>
              </a:rPr>
              <a:t>Sinh hiệu: </a:t>
            </a:r>
          </a:p>
          <a:p>
            <a:pPr marL="0" indent="0">
              <a:buNone/>
            </a:pPr>
            <a:r>
              <a:rPr lang="en-US" sz="2200" dirty="0">
                <a:solidFill>
                  <a:srgbClr val="0000CC"/>
                </a:solidFill>
                <a:latin typeface="Arial" panose="020B0604020202020204" pitchFamily="34" charset="0"/>
                <a:cs typeface="Arial" panose="020B0604020202020204" pitchFamily="34" charset="0"/>
              </a:rPr>
              <a:t> </a:t>
            </a:r>
            <a:r>
              <a:rPr lang="en-US" sz="2200" dirty="0" smtClean="0">
                <a:solidFill>
                  <a:srgbClr val="0000CC"/>
                </a:solidFill>
                <a:latin typeface="Arial" panose="020B0604020202020204" pitchFamily="34" charset="0"/>
                <a:cs typeface="Arial" panose="020B0604020202020204" pitchFamily="34" charset="0"/>
              </a:rPr>
              <a:t> Mạch: 86 l/p, HA: 120/80 mmHg, Nhịp thở: 22 l/p, Nhiệt độ: 37ºC</a:t>
            </a:r>
          </a:p>
          <a:p>
            <a:pPr>
              <a:buFontTx/>
              <a:buChar char="-"/>
            </a:pPr>
            <a:r>
              <a:rPr lang="en-US" sz="2200" dirty="0" smtClean="0">
                <a:solidFill>
                  <a:srgbClr val="0000CC"/>
                </a:solidFill>
                <a:latin typeface="Arial" panose="020B0604020202020204" pitchFamily="34" charset="0"/>
                <a:cs typeface="Arial" panose="020B0604020202020204" pitchFamily="34" charset="0"/>
              </a:rPr>
              <a:t>Tổng trạng trung bình, Cân nặng: 64kg, chiều cao: 1.68m, BMI: </a:t>
            </a:r>
            <a:r>
              <a:rPr lang="en-US" sz="2200" dirty="0">
                <a:solidFill>
                  <a:srgbClr val="0000CC"/>
                </a:solidFill>
                <a:latin typeface="Arial" panose="020B0604020202020204" pitchFamily="34" charset="0"/>
                <a:cs typeface="Arial" panose="020B0604020202020204" pitchFamily="34" charset="0"/>
              </a:rPr>
              <a:t>22.7 </a:t>
            </a:r>
            <a:endParaRPr lang="en-US" sz="2200" dirty="0" smtClean="0">
              <a:solidFill>
                <a:srgbClr val="0000CC"/>
              </a:solidFill>
              <a:latin typeface="Arial" panose="020B0604020202020204" pitchFamily="34" charset="0"/>
              <a:cs typeface="Arial" panose="020B0604020202020204" pitchFamily="34" charset="0"/>
            </a:endParaRPr>
          </a:p>
          <a:p>
            <a:pPr>
              <a:buFontTx/>
              <a:buChar char="-"/>
            </a:pPr>
            <a:r>
              <a:rPr lang="en-US" sz="2200" dirty="0" smtClean="0">
                <a:solidFill>
                  <a:srgbClr val="0000CC"/>
                </a:solidFill>
                <a:latin typeface="Arial" panose="020B0604020202020204" pitchFamily="34" charset="0"/>
                <a:cs typeface="Arial" panose="020B0604020202020204" pitchFamily="34" charset="0"/>
              </a:rPr>
              <a:t>Da xanh xao; niêm </a:t>
            </a:r>
            <a:r>
              <a:rPr lang="en-US" sz="2200" dirty="0">
                <a:solidFill>
                  <a:srgbClr val="0000CC"/>
                </a:solidFill>
                <a:latin typeface="Arial" panose="020B0604020202020204" pitchFamily="34" charset="0"/>
                <a:cs typeface="Arial" panose="020B0604020202020204" pitchFamily="34" charset="0"/>
              </a:rPr>
              <a:t>mạc </a:t>
            </a:r>
            <a:r>
              <a:rPr lang="en-US" sz="2200" dirty="0" smtClean="0">
                <a:solidFill>
                  <a:srgbClr val="0000CC"/>
                </a:solidFill>
                <a:latin typeface="Arial" panose="020B0604020202020204" pitchFamily="34" charset="0"/>
                <a:cs typeface="Arial" panose="020B0604020202020204" pitchFamily="34" charset="0"/>
              </a:rPr>
              <a:t>mắt, lưỡi và miệng nhạt; </a:t>
            </a:r>
            <a:r>
              <a:rPr lang="en-US" sz="2200" dirty="0">
                <a:solidFill>
                  <a:srgbClr val="0000CC"/>
                </a:solidFill>
                <a:latin typeface="Arial" panose="020B0604020202020204" pitchFamily="34" charset="0"/>
                <a:cs typeface="Arial" panose="020B0604020202020204" pitchFamily="34" charset="0"/>
              </a:rPr>
              <a:t>lòng bàn tay và màu móng </a:t>
            </a:r>
            <a:r>
              <a:rPr lang="en-US" sz="2200" dirty="0" smtClean="0">
                <a:solidFill>
                  <a:srgbClr val="0000CC"/>
                </a:solidFill>
                <a:latin typeface="Arial" panose="020B0604020202020204" pitchFamily="34" charset="0"/>
                <a:cs typeface="Arial" panose="020B0604020202020204" pitchFamily="34" charset="0"/>
              </a:rPr>
              <a:t>nhạt; móng sọc</a:t>
            </a:r>
            <a:r>
              <a:rPr lang="en-US" sz="2200" dirty="0">
                <a:solidFill>
                  <a:srgbClr val="0000CC"/>
                </a:solidFill>
                <a:latin typeface="Arial" panose="020B0604020202020204" pitchFamily="34" charset="0"/>
                <a:cs typeface="Arial" panose="020B0604020202020204" pitchFamily="34" charset="0"/>
              </a:rPr>
              <a:t> </a:t>
            </a:r>
            <a:r>
              <a:rPr lang="en-US" sz="2200" dirty="0" smtClean="0">
                <a:solidFill>
                  <a:srgbClr val="0000CC"/>
                </a:solidFill>
                <a:latin typeface="Arial" panose="020B0604020202020204" pitchFamily="34" charset="0"/>
                <a:cs typeface="Arial" panose="020B0604020202020204" pitchFamily="34" charset="0"/>
              </a:rPr>
              <a:t>và </a:t>
            </a:r>
            <a:r>
              <a:rPr lang="en-US" sz="2200" dirty="0">
                <a:solidFill>
                  <a:srgbClr val="0000CC"/>
                </a:solidFill>
                <a:latin typeface="Arial" panose="020B0604020202020204" pitchFamily="34" charset="0"/>
                <a:cs typeface="Arial" panose="020B0604020202020204" pitchFamily="34" charset="0"/>
              </a:rPr>
              <a:t>mất bóng. </a:t>
            </a:r>
          </a:p>
          <a:p>
            <a:pPr>
              <a:buFontTx/>
              <a:buChar char="-"/>
            </a:pPr>
            <a:r>
              <a:rPr lang="en-US" sz="2200" dirty="0" smtClean="0">
                <a:solidFill>
                  <a:srgbClr val="0000CC"/>
                </a:solidFill>
                <a:latin typeface="Arial" panose="020B0604020202020204" pitchFamily="34" charset="0"/>
                <a:cs typeface="Arial" panose="020B0604020202020204" pitchFamily="34" charset="0"/>
              </a:rPr>
              <a:t>Rụng tóc bệnh lý (+) (nghiệm pháp kéo tóc và nghiệm pháp giật tóc)</a:t>
            </a:r>
          </a:p>
          <a:p>
            <a:pPr>
              <a:buFontTx/>
              <a:buChar char="-"/>
            </a:pPr>
            <a:r>
              <a:rPr lang="en-US" sz="2200" dirty="0" smtClean="0">
                <a:solidFill>
                  <a:srgbClr val="0000CC"/>
                </a:solidFill>
                <a:latin typeface="Arial" panose="020B0604020202020204" pitchFamily="34" charset="0"/>
                <a:cs typeface="Arial" panose="020B0604020202020204" pitchFamily="34" charset="0"/>
              </a:rPr>
              <a:t>Chấm xuất huyết:</a:t>
            </a:r>
            <a:r>
              <a:rPr lang="vi-VN" sz="2200" dirty="0" smtClean="0">
                <a:solidFill>
                  <a:srgbClr val="0000CC"/>
                </a:solidFill>
                <a:latin typeface="Arial" panose="020B0604020202020204" pitchFamily="34" charset="0"/>
                <a:cs typeface="Arial" panose="020B0604020202020204" pitchFamily="34" charset="0"/>
              </a:rPr>
              <a:t> 1-2mm</a:t>
            </a:r>
            <a:r>
              <a:rPr lang="vi-VN" sz="2200" dirty="0">
                <a:solidFill>
                  <a:srgbClr val="0000CC"/>
                </a:solidFill>
                <a:latin typeface="Arial" panose="020B0604020202020204" pitchFamily="34" charset="0"/>
                <a:cs typeface="Arial" panose="020B0604020202020204" pitchFamily="34" charset="0"/>
              </a:rPr>
              <a:t>, hình tròn, bờ đều, </a:t>
            </a:r>
            <a:r>
              <a:rPr lang="vi-VN" sz="2200" dirty="0" smtClean="0">
                <a:solidFill>
                  <a:srgbClr val="0000CC"/>
                </a:solidFill>
                <a:latin typeface="Arial" panose="020B0604020202020204" pitchFamily="34" charset="0"/>
                <a:cs typeface="Arial" panose="020B0604020202020204" pitchFamily="34" charset="0"/>
              </a:rPr>
              <a:t>màu </a:t>
            </a:r>
            <a:r>
              <a:rPr lang="vi-VN" sz="2200" dirty="0">
                <a:solidFill>
                  <a:srgbClr val="0000CC"/>
                </a:solidFill>
                <a:latin typeface="Arial" panose="020B0604020202020204" pitchFamily="34" charset="0"/>
                <a:cs typeface="Arial" panose="020B0604020202020204" pitchFamily="34" charset="0"/>
              </a:rPr>
              <a:t>đỏ tươi</a:t>
            </a:r>
          </a:p>
          <a:p>
            <a:pPr>
              <a:buFontTx/>
              <a:buChar char="-"/>
            </a:pPr>
            <a:r>
              <a:rPr lang="en-US" sz="2200" dirty="0" smtClean="0">
                <a:solidFill>
                  <a:srgbClr val="0000CC"/>
                </a:solidFill>
                <a:latin typeface="Arial" panose="020B0604020202020204" pitchFamily="34" charset="0"/>
                <a:cs typeface="Arial" panose="020B0604020202020204" pitchFamily="34" charset="0"/>
              </a:rPr>
              <a:t>Mảng xuất huyết: </a:t>
            </a:r>
            <a:r>
              <a:rPr lang="vi-VN" sz="2200" dirty="0" smtClean="0">
                <a:solidFill>
                  <a:srgbClr val="0000CC"/>
                </a:solidFill>
                <a:latin typeface="Arial" panose="020B0604020202020204" pitchFamily="34" charset="0"/>
                <a:cs typeface="Arial" panose="020B0604020202020204" pitchFamily="34" charset="0"/>
              </a:rPr>
              <a:t>nhiều </a:t>
            </a:r>
            <a:r>
              <a:rPr lang="vi-VN" sz="2200" dirty="0">
                <a:solidFill>
                  <a:srgbClr val="0000CC"/>
                </a:solidFill>
                <a:latin typeface="Arial" panose="020B0604020202020204" pitchFamily="34" charset="0"/>
                <a:cs typeface="Arial" panose="020B0604020202020204" pitchFamily="34" charset="0"/>
              </a:rPr>
              <a:t>hình dạng, giới hạn không rõ, kích thước &gt; </a:t>
            </a:r>
            <a:r>
              <a:rPr lang="vi-VN" sz="2200" dirty="0" smtClean="0">
                <a:solidFill>
                  <a:srgbClr val="0000CC"/>
                </a:solidFill>
                <a:latin typeface="Arial" panose="020B0604020202020204" pitchFamily="34" charset="0"/>
                <a:cs typeface="Arial" panose="020B0604020202020204" pitchFamily="34" charset="0"/>
              </a:rPr>
              <a:t>1cm, màu </a:t>
            </a:r>
            <a:r>
              <a:rPr lang="vi-VN" sz="2200" dirty="0">
                <a:solidFill>
                  <a:srgbClr val="0000CC"/>
                </a:solidFill>
                <a:latin typeface="Arial" panose="020B0604020202020204" pitchFamily="34" charset="0"/>
                <a:cs typeface="Arial" panose="020B0604020202020204" pitchFamily="34" charset="0"/>
              </a:rPr>
              <a:t>đỏ </a:t>
            </a:r>
            <a:r>
              <a:rPr lang="vi-VN" sz="2200" dirty="0" smtClean="0">
                <a:solidFill>
                  <a:srgbClr val="0000CC"/>
                </a:solidFill>
                <a:latin typeface="Arial" panose="020B0604020202020204" pitchFamily="34" charset="0"/>
                <a:cs typeface="Arial" panose="020B0604020202020204" pitchFamily="34" charset="0"/>
              </a:rPr>
              <a:t>bầm.</a:t>
            </a:r>
            <a:r>
              <a:rPr lang="en-US" sz="2200" dirty="0">
                <a:solidFill>
                  <a:srgbClr val="0000CC"/>
                </a:solidFill>
                <a:latin typeface="Arial" panose="020B0604020202020204" pitchFamily="34" charset="0"/>
                <a:cs typeface="Arial" panose="020B0604020202020204" pitchFamily="34" charset="0"/>
              </a:rPr>
              <a:t> </a:t>
            </a:r>
            <a:endParaRPr lang="en-US" sz="2200" dirty="0" smtClean="0">
              <a:solidFill>
                <a:srgbClr val="0000CC"/>
              </a:solidFill>
              <a:latin typeface="Arial" panose="020B0604020202020204" pitchFamily="34" charset="0"/>
              <a:cs typeface="Arial" panose="020B0604020202020204" pitchFamily="34" charset="0"/>
            </a:endParaRPr>
          </a:p>
          <a:p>
            <a:pPr>
              <a:buFontTx/>
              <a:buChar char="-"/>
            </a:pPr>
            <a:r>
              <a:rPr lang="en-US" sz="2200" dirty="0" smtClean="0">
                <a:solidFill>
                  <a:srgbClr val="0000CC"/>
                </a:solidFill>
                <a:latin typeface="Arial" panose="020B0604020202020204" pitchFamily="34" charset="0"/>
                <a:cs typeface="Arial" panose="020B0604020202020204" pitchFamily="34" charset="0"/>
              </a:rPr>
              <a:t>Da </a:t>
            </a:r>
            <a:r>
              <a:rPr lang="en-US" sz="2200" dirty="0">
                <a:solidFill>
                  <a:srgbClr val="0000CC"/>
                </a:solidFill>
                <a:latin typeface="Arial" panose="020B0604020202020204" pitchFamily="34" charset="0"/>
                <a:cs typeface="Arial" panose="020B0604020202020204" pitchFamily="34" charset="0"/>
              </a:rPr>
              <a:t>niêm, kết mạc mắt không vàng</a:t>
            </a:r>
            <a:r>
              <a:rPr lang="en-US" sz="2200">
                <a:solidFill>
                  <a:srgbClr val="0000CC"/>
                </a:solidFill>
                <a:latin typeface="Arial" panose="020B0604020202020204" pitchFamily="34" charset="0"/>
                <a:cs typeface="Arial" panose="020B0604020202020204" pitchFamily="34" charset="0"/>
              </a:rPr>
              <a:t>. </a:t>
            </a:r>
            <a:endParaRPr lang="en-US" sz="2200" smtClean="0">
              <a:solidFill>
                <a:srgbClr val="0000CC"/>
              </a:solidFill>
              <a:latin typeface="Arial" panose="020B0604020202020204" pitchFamily="34" charset="0"/>
              <a:cs typeface="Arial" panose="020B0604020202020204" pitchFamily="34" charset="0"/>
            </a:endParaRPr>
          </a:p>
          <a:p>
            <a:pPr>
              <a:buFontTx/>
              <a:buChar char="-"/>
            </a:pPr>
            <a:r>
              <a:rPr lang="en-US" sz="2200" smtClean="0">
                <a:solidFill>
                  <a:srgbClr val="0000CC"/>
                </a:solidFill>
                <a:latin typeface="Arial" panose="020B0604020202020204" pitchFamily="34" charset="0"/>
                <a:cs typeface="Arial" panose="020B0604020202020204" pitchFamily="34" charset="0"/>
              </a:rPr>
              <a:t>Tim: tần số 90 l/p, mỏm tim ở LS V đường trung đòn trái, không âm thổi. Phổi: trong.</a:t>
            </a:r>
            <a:endParaRPr lang="en-US" sz="2200" dirty="0">
              <a:solidFill>
                <a:srgbClr val="0000CC"/>
              </a:solidFill>
              <a:latin typeface="Arial" panose="020B0604020202020204" pitchFamily="34" charset="0"/>
              <a:cs typeface="Arial" panose="020B0604020202020204" pitchFamily="34" charset="0"/>
            </a:endParaRPr>
          </a:p>
          <a:p>
            <a:pPr>
              <a:buFontTx/>
              <a:buChar char="-"/>
            </a:pPr>
            <a:r>
              <a:rPr lang="en-US" sz="2200" dirty="0">
                <a:solidFill>
                  <a:srgbClr val="0000CC"/>
                </a:solidFill>
                <a:latin typeface="Arial" panose="020B0604020202020204" pitchFamily="34" charset="0"/>
                <a:cs typeface="Arial" panose="020B0604020202020204" pitchFamily="34" charset="0"/>
              </a:rPr>
              <a:t>Hạch ngoại biên không sờ chạm.</a:t>
            </a:r>
          </a:p>
          <a:p>
            <a:pPr>
              <a:buFontTx/>
              <a:buChar char="-"/>
            </a:pPr>
            <a:r>
              <a:rPr lang="en-US" sz="2200" dirty="0" smtClean="0">
                <a:solidFill>
                  <a:srgbClr val="0000CC"/>
                </a:solidFill>
                <a:latin typeface="Arial" panose="020B0604020202020204" pitchFamily="34" charset="0"/>
                <a:cs typeface="Arial" panose="020B0604020202020204" pitchFamily="34" charset="0"/>
              </a:rPr>
              <a:t>Gan, lách không to.</a:t>
            </a:r>
          </a:p>
          <a:p>
            <a:pPr>
              <a:buFontTx/>
              <a:buChar char="-"/>
            </a:pPr>
            <a:r>
              <a:rPr lang="en-US" sz="2200" dirty="0" smtClean="0">
                <a:solidFill>
                  <a:srgbClr val="0000CC"/>
                </a:solidFill>
                <a:latin typeface="Arial" panose="020B0604020202020204" pitchFamily="34" charset="0"/>
                <a:cs typeface="Arial" panose="020B0604020202020204" pitchFamily="34" charset="0"/>
              </a:rPr>
              <a:t>Không dấu thần kinh </a:t>
            </a:r>
            <a:r>
              <a:rPr lang="en-US" sz="2200" smtClean="0">
                <a:solidFill>
                  <a:srgbClr val="0000CC"/>
                </a:solidFill>
                <a:latin typeface="Arial" panose="020B0604020202020204" pitchFamily="34" charset="0"/>
                <a:cs typeface="Arial" panose="020B0604020202020204" pitchFamily="34" charset="0"/>
              </a:rPr>
              <a:t>định vị (không yếu liệt, tổn thương dây TK sọ)</a:t>
            </a:r>
            <a:endParaRPr lang="en-US" sz="2200" dirty="0" smtClean="0">
              <a:solidFill>
                <a:srgbClr val="0000CC"/>
              </a:solidFill>
              <a:latin typeface="Arial" panose="020B0604020202020204" pitchFamily="34" charset="0"/>
              <a:cs typeface="Arial" panose="020B0604020202020204" pitchFamily="34" charset="0"/>
            </a:endParaRPr>
          </a:p>
          <a:p>
            <a:pPr>
              <a:buFontTx/>
              <a:buChar char="-"/>
            </a:pPr>
            <a:endParaRPr lang="vi-VN" sz="2400" dirty="0">
              <a:solidFill>
                <a:srgbClr val="0000CC"/>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23</a:t>
            </a:fld>
            <a:endParaRPr lang="en-US"/>
          </a:p>
        </p:txBody>
      </p:sp>
      <p:sp>
        <p:nvSpPr>
          <p:cNvPr id="7" name="Title 1"/>
          <p:cNvSpPr txBox="1">
            <a:spLocks/>
          </p:cNvSpPr>
          <p:nvPr/>
        </p:nvSpPr>
        <p:spPr>
          <a:xfrm>
            <a:off x="0" y="76200"/>
            <a:ext cx="9144000" cy="609600"/>
          </a:xfrm>
          <a:prstGeom prst="rect">
            <a:avLst/>
          </a:prstGeom>
          <a:solidFill>
            <a:srgbClr val="CCECFF"/>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600" b="1" dirty="0" smtClean="0">
                <a:solidFill>
                  <a:srgbClr val="FF0000"/>
                </a:solidFill>
                <a:latin typeface="Arial" pitchFamily="34" charset="0"/>
                <a:cs typeface="Arial" pitchFamily="34" charset="0"/>
              </a:rPr>
              <a:t>THĂM KHÁM </a:t>
            </a:r>
            <a:endParaRPr lang="en-US" sz="3600" dirty="0">
              <a:solidFill>
                <a:srgbClr val="FF0000"/>
              </a:solidFill>
            </a:endParaRPr>
          </a:p>
        </p:txBody>
      </p:sp>
    </p:spTree>
    <p:extLst>
      <p:ext uri="{BB962C8B-B14F-4D97-AF65-F5344CB8AC3E}">
        <p14:creationId xmlns:p14="http://schemas.microsoft.com/office/powerpoint/2010/main" val="30184049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29E24E3-7DF3-4851-83BC-07938BF2A0B3}" type="slidenum">
              <a:rPr lang="en-US" smtClean="0"/>
              <a:t>24</a:t>
            </a:fld>
            <a:endParaRPr lang="en-US"/>
          </a:p>
        </p:txBody>
      </p:sp>
      <p:sp>
        <p:nvSpPr>
          <p:cNvPr id="7" name="Title 1"/>
          <p:cNvSpPr txBox="1">
            <a:spLocks/>
          </p:cNvSpPr>
          <p:nvPr/>
        </p:nvSpPr>
        <p:spPr>
          <a:xfrm>
            <a:off x="0" y="304800"/>
            <a:ext cx="9144000" cy="609600"/>
          </a:xfrm>
          <a:prstGeom prst="rect">
            <a:avLst/>
          </a:prstGeom>
          <a:solidFill>
            <a:srgbClr val="CCECFF"/>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600" b="1" dirty="0" smtClean="0">
                <a:solidFill>
                  <a:srgbClr val="FF0000"/>
                </a:solidFill>
                <a:latin typeface="Arial" pitchFamily="34" charset="0"/>
                <a:cs typeface="Arial" pitchFamily="34" charset="0"/>
              </a:rPr>
              <a:t>THĂM KHÁM </a:t>
            </a:r>
            <a:endParaRPr lang="en-US" sz="3600" dirty="0">
              <a:solidFill>
                <a:srgbClr val="FF0000"/>
              </a:solidFill>
            </a:endParaRPr>
          </a:p>
        </p:txBody>
      </p:sp>
      <p:sp>
        <p:nvSpPr>
          <p:cNvPr id="9" name="Rectangle 8"/>
          <p:cNvSpPr/>
          <p:nvPr/>
        </p:nvSpPr>
        <p:spPr>
          <a:xfrm>
            <a:off x="76200" y="4724400"/>
            <a:ext cx="4205368" cy="461665"/>
          </a:xfrm>
          <a:prstGeom prst="rect">
            <a:avLst/>
          </a:prstGeom>
        </p:spPr>
        <p:txBody>
          <a:bodyPr wrap="square">
            <a:spAutoFit/>
          </a:bodyPr>
          <a:lstStyle/>
          <a:p>
            <a:r>
              <a:rPr lang="vi-VN" sz="2400" dirty="0" smtClean="0">
                <a:solidFill>
                  <a:srgbClr val="0000CC"/>
                </a:solidFill>
              </a:rPr>
              <a:t> </a:t>
            </a:r>
            <a:r>
              <a:rPr lang="en-US" sz="2000" b="1" u="sng" dirty="0">
                <a:solidFill>
                  <a:srgbClr val="FF0066"/>
                </a:solidFill>
                <a:latin typeface="Arial" pitchFamily="34" charset="0"/>
                <a:cs typeface="Arial" pitchFamily="34" charset="0"/>
              </a:rPr>
              <a:t>Hình </a:t>
            </a:r>
            <a:r>
              <a:rPr lang="en-US" sz="2000" b="1" u="sng" dirty="0" smtClean="0">
                <a:solidFill>
                  <a:srgbClr val="FF0066"/>
                </a:solidFill>
                <a:latin typeface="Arial" pitchFamily="34" charset="0"/>
                <a:cs typeface="Arial" pitchFamily="34" charset="0"/>
              </a:rPr>
              <a:t>3</a:t>
            </a:r>
            <a:r>
              <a:rPr lang="en-US" sz="2000" b="1" dirty="0" smtClean="0">
                <a:solidFill>
                  <a:srgbClr val="FF0066"/>
                </a:solidFill>
                <a:latin typeface="Arial" pitchFamily="34" charset="0"/>
                <a:cs typeface="Arial" pitchFamily="34" charset="0"/>
              </a:rPr>
              <a:t>: </a:t>
            </a:r>
            <a:r>
              <a:rPr lang="vi-VN" sz="2000" b="1" dirty="0" smtClean="0">
                <a:solidFill>
                  <a:srgbClr val="FF0066"/>
                </a:solidFill>
              </a:rPr>
              <a:t>Kết </a:t>
            </a:r>
            <a:r>
              <a:rPr lang="vi-VN" sz="2000" b="1" dirty="0">
                <a:solidFill>
                  <a:srgbClr val="FF0066"/>
                </a:solidFill>
              </a:rPr>
              <a:t>mạc mi dưới </a:t>
            </a:r>
            <a:r>
              <a:rPr lang="vi-VN" sz="2000" b="1" dirty="0" smtClean="0">
                <a:solidFill>
                  <a:srgbClr val="FF0066"/>
                </a:solidFill>
              </a:rPr>
              <a:t>nhạt</a:t>
            </a:r>
            <a:endParaRPr lang="vi-VN" sz="2000" b="1" dirty="0">
              <a:solidFill>
                <a:srgbClr val="FF0066"/>
              </a:solidFill>
            </a:endParaRPr>
          </a:p>
        </p:txBody>
      </p:sp>
      <p:sp>
        <p:nvSpPr>
          <p:cNvPr id="10" name="Rectangle 9"/>
          <p:cNvSpPr/>
          <p:nvPr/>
        </p:nvSpPr>
        <p:spPr>
          <a:xfrm>
            <a:off x="4630096" y="4745182"/>
            <a:ext cx="4328429" cy="400110"/>
          </a:xfrm>
          <a:prstGeom prst="rect">
            <a:avLst/>
          </a:prstGeom>
        </p:spPr>
        <p:txBody>
          <a:bodyPr wrap="none">
            <a:spAutoFit/>
          </a:bodyPr>
          <a:lstStyle/>
          <a:p>
            <a:r>
              <a:rPr lang="en-US" sz="2000" b="1" i="1" u="sng" dirty="0">
                <a:solidFill>
                  <a:srgbClr val="FF0066"/>
                </a:solidFill>
                <a:latin typeface="Arial" pitchFamily="34" charset="0"/>
                <a:cs typeface="Arial" pitchFamily="34" charset="0"/>
              </a:rPr>
              <a:t>Hình </a:t>
            </a:r>
            <a:r>
              <a:rPr lang="en-US" sz="2000" b="1" i="1" u="sng" dirty="0" smtClean="0">
                <a:solidFill>
                  <a:srgbClr val="FF0066"/>
                </a:solidFill>
                <a:latin typeface="Arial" pitchFamily="34" charset="0"/>
                <a:cs typeface="Arial" pitchFamily="34" charset="0"/>
              </a:rPr>
              <a:t>4</a:t>
            </a:r>
            <a:r>
              <a:rPr lang="en-US" sz="2000" b="1" i="1" dirty="0" smtClean="0">
                <a:solidFill>
                  <a:srgbClr val="FF0066"/>
                </a:solidFill>
                <a:latin typeface="Arial" pitchFamily="34" charset="0"/>
                <a:cs typeface="Arial" pitchFamily="34" charset="0"/>
              </a:rPr>
              <a:t>: </a:t>
            </a:r>
            <a:r>
              <a:rPr lang="vi-VN" sz="2000" b="1" i="1" dirty="0" smtClean="0">
                <a:solidFill>
                  <a:srgbClr val="FF0066"/>
                </a:solidFill>
              </a:rPr>
              <a:t>Lòng bàn </a:t>
            </a:r>
            <a:r>
              <a:rPr lang="vi-VN" sz="2000" b="1" i="1" dirty="0">
                <a:solidFill>
                  <a:srgbClr val="FF0066"/>
                </a:solidFill>
              </a:rPr>
              <a:t>tay bên trái </a:t>
            </a:r>
            <a:r>
              <a:rPr lang="vi-VN" sz="2000" b="1" i="1" dirty="0" smtClean="0">
                <a:solidFill>
                  <a:srgbClr val="FF0066"/>
                </a:solidFill>
              </a:rPr>
              <a:t>nhạt</a:t>
            </a:r>
            <a:endParaRPr lang="vi-VN" sz="2000" b="1" i="1" dirty="0">
              <a:solidFill>
                <a:srgbClr val="FF0066"/>
              </a:solidFill>
            </a:endParaRPr>
          </a:p>
        </p:txBody>
      </p:sp>
      <p:pic>
        <p:nvPicPr>
          <p:cNvPr id="11" name="Picture 10"/>
          <p:cNvPicPr>
            <a:picLocks noChangeAspect="1"/>
          </p:cNvPicPr>
          <p:nvPr/>
        </p:nvPicPr>
        <p:blipFill>
          <a:blip r:embed="rId3"/>
          <a:stretch>
            <a:fillRect/>
          </a:stretch>
        </p:blipFill>
        <p:spPr>
          <a:xfrm>
            <a:off x="248148" y="1429480"/>
            <a:ext cx="3741877" cy="3098414"/>
          </a:xfrm>
          <a:prstGeom prst="rect">
            <a:avLst/>
          </a:prstGeom>
        </p:spPr>
      </p:pic>
      <p:pic>
        <p:nvPicPr>
          <p:cNvPr id="12" name="Picture 11"/>
          <p:cNvPicPr>
            <a:picLocks noChangeAspect="1"/>
          </p:cNvPicPr>
          <p:nvPr/>
        </p:nvPicPr>
        <p:blipFill>
          <a:blip r:embed="rId4"/>
          <a:stretch>
            <a:fillRect/>
          </a:stretch>
        </p:blipFill>
        <p:spPr>
          <a:xfrm>
            <a:off x="4800600" y="1405751"/>
            <a:ext cx="4157925" cy="3122143"/>
          </a:xfrm>
          <a:prstGeom prst="rect">
            <a:avLst/>
          </a:prstGeom>
        </p:spPr>
      </p:pic>
    </p:spTree>
    <p:extLst>
      <p:ext uri="{BB962C8B-B14F-4D97-AF65-F5344CB8AC3E}">
        <p14:creationId xmlns:p14="http://schemas.microsoft.com/office/powerpoint/2010/main" val="39160812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29E24E3-7DF3-4851-83BC-07938BF2A0B3}" type="slidenum">
              <a:rPr lang="en-US" smtClean="0"/>
              <a:t>25</a:t>
            </a:fld>
            <a:endParaRPr lang="en-US"/>
          </a:p>
        </p:txBody>
      </p:sp>
      <p:sp>
        <p:nvSpPr>
          <p:cNvPr id="7" name="Title 1"/>
          <p:cNvSpPr txBox="1">
            <a:spLocks/>
          </p:cNvSpPr>
          <p:nvPr/>
        </p:nvSpPr>
        <p:spPr>
          <a:xfrm>
            <a:off x="0" y="304800"/>
            <a:ext cx="9144000" cy="609600"/>
          </a:xfrm>
          <a:prstGeom prst="rect">
            <a:avLst/>
          </a:prstGeom>
          <a:solidFill>
            <a:srgbClr val="CCECFF"/>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600" b="1" dirty="0" smtClean="0">
                <a:solidFill>
                  <a:srgbClr val="FF0000"/>
                </a:solidFill>
                <a:latin typeface="Arial" pitchFamily="34" charset="0"/>
                <a:cs typeface="Arial" pitchFamily="34" charset="0"/>
              </a:rPr>
              <a:t>THĂM KHÁM </a:t>
            </a:r>
            <a:endParaRPr lang="en-US" sz="3600" dirty="0">
              <a:solidFill>
                <a:srgbClr val="FF0000"/>
              </a:solidFill>
            </a:endParaRPr>
          </a:p>
        </p:txBody>
      </p:sp>
      <p:pic>
        <p:nvPicPr>
          <p:cNvPr id="5" name="Picture 4"/>
          <p:cNvPicPr>
            <a:picLocks noChangeAspect="1"/>
          </p:cNvPicPr>
          <p:nvPr/>
        </p:nvPicPr>
        <p:blipFill>
          <a:blip r:embed="rId3"/>
          <a:stretch>
            <a:fillRect/>
          </a:stretch>
        </p:blipFill>
        <p:spPr>
          <a:xfrm>
            <a:off x="334183" y="1459980"/>
            <a:ext cx="4258600" cy="3346994"/>
          </a:xfrm>
          <a:prstGeom prst="rect">
            <a:avLst/>
          </a:prstGeom>
        </p:spPr>
      </p:pic>
      <p:pic>
        <p:nvPicPr>
          <p:cNvPr id="8" name="Picture 7"/>
          <p:cNvPicPr>
            <a:picLocks noChangeAspect="1"/>
          </p:cNvPicPr>
          <p:nvPr/>
        </p:nvPicPr>
        <p:blipFill>
          <a:blip r:embed="rId4"/>
          <a:stretch>
            <a:fillRect/>
          </a:stretch>
        </p:blipFill>
        <p:spPr>
          <a:xfrm>
            <a:off x="4913062" y="1459980"/>
            <a:ext cx="3621338" cy="3346994"/>
          </a:xfrm>
          <a:prstGeom prst="rect">
            <a:avLst/>
          </a:prstGeom>
        </p:spPr>
      </p:pic>
      <p:sp>
        <p:nvSpPr>
          <p:cNvPr id="9" name="Rectangle 8"/>
          <p:cNvSpPr/>
          <p:nvPr/>
        </p:nvSpPr>
        <p:spPr>
          <a:xfrm>
            <a:off x="341110" y="5105400"/>
            <a:ext cx="3791423" cy="461665"/>
          </a:xfrm>
          <a:prstGeom prst="rect">
            <a:avLst/>
          </a:prstGeom>
        </p:spPr>
        <p:txBody>
          <a:bodyPr wrap="none">
            <a:spAutoFit/>
          </a:bodyPr>
          <a:lstStyle/>
          <a:p>
            <a:r>
              <a:rPr lang="en-US" sz="2400" b="1" i="1" u="sng" dirty="0">
                <a:solidFill>
                  <a:srgbClr val="FF0066"/>
                </a:solidFill>
                <a:latin typeface="Arial" pitchFamily="34" charset="0"/>
                <a:cs typeface="Arial" pitchFamily="34" charset="0"/>
              </a:rPr>
              <a:t>Hình </a:t>
            </a:r>
            <a:r>
              <a:rPr lang="en-US" sz="2400" b="1" i="1" u="sng" dirty="0" smtClean="0">
                <a:solidFill>
                  <a:srgbClr val="FF0066"/>
                </a:solidFill>
                <a:latin typeface="Arial" pitchFamily="34" charset="0"/>
                <a:cs typeface="Arial" pitchFamily="34" charset="0"/>
              </a:rPr>
              <a:t>5</a:t>
            </a:r>
            <a:r>
              <a:rPr lang="en-US" sz="2400" b="1" i="1" dirty="0" smtClean="0">
                <a:solidFill>
                  <a:srgbClr val="FF0066"/>
                </a:solidFill>
                <a:latin typeface="Arial" pitchFamily="34" charset="0"/>
                <a:cs typeface="Arial" pitchFamily="34" charset="0"/>
              </a:rPr>
              <a:t>: </a:t>
            </a:r>
            <a:r>
              <a:rPr lang="vi-VN" sz="2400" b="1" i="1" dirty="0" smtClean="0">
                <a:solidFill>
                  <a:srgbClr val="FF0066"/>
                </a:solidFill>
              </a:rPr>
              <a:t>Chấm </a:t>
            </a:r>
            <a:r>
              <a:rPr lang="vi-VN" sz="2400" b="1" i="1" dirty="0">
                <a:solidFill>
                  <a:srgbClr val="FF0066"/>
                </a:solidFill>
              </a:rPr>
              <a:t>xuất huyết</a:t>
            </a:r>
          </a:p>
        </p:txBody>
      </p:sp>
      <p:sp>
        <p:nvSpPr>
          <p:cNvPr id="10" name="Rectangle 9"/>
          <p:cNvSpPr/>
          <p:nvPr/>
        </p:nvSpPr>
        <p:spPr>
          <a:xfrm>
            <a:off x="4872076" y="5105400"/>
            <a:ext cx="3738524" cy="461665"/>
          </a:xfrm>
          <a:prstGeom prst="rect">
            <a:avLst/>
          </a:prstGeom>
        </p:spPr>
        <p:txBody>
          <a:bodyPr wrap="none">
            <a:spAutoFit/>
          </a:bodyPr>
          <a:lstStyle/>
          <a:p>
            <a:r>
              <a:rPr lang="en-US" sz="2400" b="1" i="1" u="sng" dirty="0">
                <a:solidFill>
                  <a:srgbClr val="FF0066"/>
                </a:solidFill>
                <a:latin typeface="Arial" pitchFamily="34" charset="0"/>
                <a:cs typeface="Arial" pitchFamily="34" charset="0"/>
              </a:rPr>
              <a:t>Hình 2</a:t>
            </a:r>
            <a:r>
              <a:rPr lang="en-US" sz="2400" b="1" i="1" dirty="0">
                <a:solidFill>
                  <a:srgbClr val="FF0066"/>
                </a:solidFill>
                <a:latin typeface="Arial" pitchFamily="34" charset="0"/>
                <a:cs typeface="Arial" pitchFamily="34" charset="0"/>
              </a:rPr>
              <a:t>: </a:t>
            </a:r>
            <a:r>
              <a:rPr lang="vi-VN" sz="2400" b="1" i="1" dirty="0" smtClean="0">
                <a:solidFill>
                  <a:srgbClr val="FF0066"/>
                </a:solidFill>
              </a:rPr>
              <a:t>Mảng </a:t>
            </a:r>
            <a:r>
              <a:rPr lang="vi-VN" sz="2400" b="1" i="1" dirty="0">
                <a:solidFill>
                  <a:srgbClr val="FF0066"/>
                </a:solidFill>
              </a:rPr>
              <a:t>xuất huyết</a:t>
            </a:r>
          </a:p>
        </p:txBody>
      </p:sp>
    </p:spTree>
    <p:extLst>
      <p:ext uri="{BB962C8B-B14F-4D97-AF65-F5344CB8AC3E}">
        <p14:creationId xmlns:p14="http://schemas.microsoft.com/office/powerpoint/2010/main" val="12565646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534400" cy="4351338"/>
          </a:xfrm>
        </p:spPr>
        <p:txBody>
          <a:bodyPr>
            <a:normAutofit/>
          </a:bodyPr>
          <a:lstStyle/>
          <a:p>
            <a:pPr marL="0" lvl="0" indent="0" algn="just">
              <a:buNone/>
            </a:pPr>
            <a:r>
              <a:rPr lang="en-US" sz="2400" b="1" u="sng" dirty="0" smtClean="0">
                <a:solidFill>
                  <a:srgbClr val="0000CC"/>
                </a:solidFill>
                <a:latin typeface="Arial" pitchFamily="34" charset="0"/>
                <a:cs typeface="Arial" pitchFamily="34" charset="0"/>
              </a:rPr>
              <a:t>CÂU HỎI 7:</a:t>
            </a:r>
          </a:p>
          <a:p>
            <a:pPr marL="0" lvl="0" indent="0" algn="just">
              <a:buNone/>
            </a:pPr>
            <a:r>
              <a:rPr lang="en-US" sz="2400" b="1" dirty="0" smtClean="0">
                <a:solidFill>
                  <a:srgbClr val="FF0066"/>
                </a:solidFill>
                <a:latin typeface="Arial" pitchFamily="34" charset="0"/>
                <a:cs typeface="Arial" pitchFamily="34" charset="0"/>
              </a:rPr>
              <a:t>Các vấn đề cần lưu ý của </a:t>
            </a:r>
            <a:r>
              <a:rPr lang="en-US" sz="2400" b="1" dirty="0">
                <a:solidFill>
                  <a:srgbClr val="FF0066"/>
                </a:solidFill>
                <a:latin typeface="Arial" pitchFamily="34" charset="0"/>
                <a:cs typeface="Arial" pitchFamily="34" charset="0"/>
              </a:rPr>
              <a:t>người bệnh là gì?</a:t>
            </a:r>
          </a:p>
          <a:p>
            <a:pPr marL="0" indent="0" algn="just">
              <a:buNone/>
            </a:pPr>
            <a:endParaRPr lang="en-US" sz="2400" b="1"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26</a:t>
            </a:fld>
            <a:endParaRPr lang="en-US"/>
          </a:p>
        </p:txBody>
      </p:sp>
    </p:spTree>
    <p:extLst>
      <p:ext uri="{BB962C8B-B14F-4D97-AF65-F5344CB8AC3E}">
        <p14:creationId xmlns:p14="http://schemas.microsoft.com/office/powerpoint/2010/main" val="28082729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33400"/>
            <a:ext cx="8763000" cy="5643563"/>
          </a:xfrm>
        </p:spPr>
        <p:txBody>
          <a:bodyPr>
            <a:normAutofit/>
          </a:bodyPr>
          <a:lstStyle/>
          <a:p>
            <a:pPr marL="0" lvl="0" indent="0" algn="just">
              <a:buNone/>
            </a:pPr>
            <a:r>
              <a:rPr lang="en-US" sz="2400" b="1" u="sng" dirty="0">
                <a:solidFill>
                  <a:srgbClr val="0000CC"/>
                </a:solidFill>
                <a:latin typeface="Arial" pitchFamily="34" charset="0"/>
                <a:cs typeface="Arial" pitchFamily="34" charset="0"/>
              </a:rPr>
              <a:t>CÂU HỎI 7:</a:t>
            </a:r>
          </a:p>
          <a:p>
            <a:pPr marL="0" lvl="0" indent="0" algn="just">
              <a:buNone/>
            </a:pPr>
            <a:r>
              <a:rPr lang="en-US" sz="2400" b="1" dirty="0" smtClean="0">
                <a:solidFill>
                  <a:srgbClr val="0000CC"/>
                </a:solidFill>
                <a:latin typeface="Arial" pitchFamily="34" charset="0"/>
                <a:cs typeface="Arial" pitchFamily="34" charset="0"/>
              </a:rPr>
              <a:t>Các vấn đề cần lưu ý của </a:t>
            </a:r>
            <a:r>
              <a:rPr lang="en-US" sz="2400" b="1" dirty="0">
                <a:solidFill>
                  <a:srgbClr val="0000CC"/>
                </a:solidFill>
                <a:latin typeface="Arial" pitchFamily="34" charset="0"/>
                <a:cs typeface="Arial" pitchFamily="34" charset="0"/>
              </a:rPr>
              <a:t>người bệnh </a:t>
            </a:r>
            <a:r>
              <a:rPr lang="en-US" sz="2400" b="1" dirty="0" smtClean="0">
                <a:solidFill>
                  <a:srgbClr val="0000CC"/>
                </a:solidFill>
                <a:latin typeface="Arial" pitchFamily="34" charset="0"/>
                <a:cs typeface="Arial" pitchFamily="34" charset="0"/>
              </a:rPr>
              <a:t>là:</a:t>
            </a:r>
          </a:p>
          <a:p>
            <a:pPr marL="457200" lvl="0" indent="-457200" algn="just">
              <a:buAutoNum type="arabicPeriod"/>
            </a:pPr>
            <a:r>
              <a:rPr lang="en-US" sz="2400" b="1" i="1" dirty="0">
                <a:solidFill>
                  <a:srgbClr val="FF0066"/>
                </a:solidFill>
                <a:latin typeface="Arial" pitchFamily="34" charset="0"/>
                <a:cs typeface="Arial" pitchFamily="34" charset="0"/>
              </a:rPr>
              <a:t>H</a:t>
            </a:r>
            <a:r>
              <a:rPr lang="en-US" sz="2400" b="1" i="1" dirty="0" smtClean="0">
                <a:solidFill>
                  <a:srgbClr val="FF0066"/>
                </a:solidFill>
                <a:latin typeface="Arial" pitchFamily="34" charset="0"/>
                <a:cs typeface="Arial" pitchFamily="34" charset="0"/>
              </a:rPr>
              <a:t>ội chứng thiếu máu</a:t>
            </a:r>
          </a:p>
          <a:p>
            <a:pPr marL="457200" lvl="0" indent="-457200" algn="just">
              <a:buAutoNum type="arabicPeriod"/>
            </a:pPr>
            <a:r>
              <a:rPr lang="en-US" sz="2400" b="1" i="1" dirty="0" smtClean="0">
                <a:solidFill>
                  <a:srgbClr val="FF0066"/>
                </a:solidFill>
                <a:latin typeface="Arial" pitchFamily="34" charset="0"/>
                <a:cs typeface="Arial" pitchFamily="34" charset="0"/>
              </a:rPr>
              <a:t>Hội chứng xuất huyết da niêm</a:t>
            </a:r>
          </a:p>
          <a:p>
            <a:pPr marL="457200" lvl="0" indent="-457200" algn="just">
              <a:buAutoNum type="arabicPeriod"/>
            </a:pPr>
            <a:r>
              <a:rPr lang="en-US" sz="2400" b="1" i="1" dirty="0" smtClean="0">
                <a:solidFill>
                  <a:srgbClr val="FF0066"/>
                </a:solidFill>
                <a:latin typeface="Arial" pitchFamily="34" charset="0"/>
                <a:cs typeface="Arial" pitchFamily="34" charset="0"/>
              </a:rPr>
              <a:t>Không tăng sinh hệ võng nội mô </a:t>
            </a:r>
          </a:p>
          <a:p>
            <a:pPr marL="0" lvl="0" indent="0" algn="just">
              <a:buNone/>
            </a:pPr>
            <a:r>
              <a:rPr lang="en-US" sz="2400" b="1" dirty="0" smtClean="0">
                <a:solidFill>
                  <a:srgbClr val="0000CC"/>
                </a:solidFill>
                <a:latin typeface="Arial" pitchFamily="34" charset="0"/>
                <a:cs typeface="Arial" pitchFamily="34" charset="0"/>
              </a:rPr>
              <a:t>Lưu ý:</a:t>
            </a:r>
          </a:p>
          <a:p>
            <a:pPr lvl="0" algn="just">
              <a:buFont typeface="Wingdings" panose="05000000000000000000" pitchFamily="2" charset="2"/>
              <a:buChar char="v"/>
            </a:pPr>
            <a:r>
              <a:rPr lang="en-US" sz="2400" dirty="0" smtClean="0">
                <a:solidFill>
                  <a:srgbClr val="0000CC"/>
                </a:solidFill>
                <a:latin typeface="Arial" pitchFamily="34" charset="0"/>
                <a:cs typeface="Arial" pitchFamily="34" charset="0"/>
              </a:rPr>
              <a:t> Mối quan hệ của HC thiếu máu </a:t>
            </a:r>
            <a:r>
              <a:rPr lang="en-US" sz="2400" dirty="0">
                <a:solidFill>
                  <a:srgbClr val="0000CC"/>
                </a:solidFill>
                <a:latin typeface="Arial" pitchFamily="34" charset="0"/>
                <a:cs typeface="Arial" pitchFamily="34" charset="0"/>
              </a:rPr>
              <a:t>và </a:t>
            </a:r>
            <a:r>
              <a:rPr lang="en-US" sz="2400" dirty="0" smtClean="0">
                <a:solidFill>
                  <a:srgbClr val="0000CC"/>
                </a:solidFill>
                <a:latin typeface="Arial" pitchFamily="34" charset="0"/>
                <a:cs typeface="Arial" pitchFamily="34" charset="0"/>
              </a:rPr>
              <a:t>HC xuất </a:t>
            </a:r>
            <a:r>
              <a:rPr lang="en-US" sz="2400" dirty="0">
                <a:solidFill>
                  <a:srgbClr val="0000CC"/>
                </a:solidFill>
                <a:latin typeface="Arial" pitchFamily="34" charset="0"/>
                <a:cs typeface="Arial" pitchFamily="34" charset="0"/>
              </a:rPr>
              <a:t>huyết da </a:t>
            </a:r>
            <a:r>
              <a:rPr lang="en-US" sz="2400" dirty="0" smtClean="0">
                <a:solidFill>
                  <a:srgbClr val="0000CC"/>
                </a:solidFill>
                <a:latin typeface="Arial" pitchFamily="34" charset="0"/>
                <a:cs typeface="Arial" pitchFamily="34" charset="0"/>
              </a:rPr>
              <a:t>niêm:</a:t>
            </a:r>
          </a:p>
          <a:p>
            <a:pPr lvl="0" algn="just">
              <a:buFontTx/>
              <a:buChar char="-"/>
            </a:pPr>
            <a:r>
              <a:rPr lang="en-US" sz="2400" dirty="0" smtClean="0">
                <a:solidFill>
                  <a:srgbClr val="0000CC"/>
                </a:solidFill>
                <a:latin typeface="Arial" pitchFamily="34" charset="0"/>
                <a:cs typeface="Arial" pitchFamily="34" charset="0"/>
              </a:rPr>
              <a:t>Nguyên nhân - hậu quả</a:t>
            </a:r>
          </a:p>
          <a:p>
            <a:pPr lvl="0" algn="just">
              <a:buFontTx/>
              <a:buChar char="-"/>
            </a:pPr>
            <a:r>
              <a:rPr lang="en-US" sz="2400" dirty="0" smtClean="0">
                <a:solidFill>
                  <a:srgbClr val="0000CC"/>
                </a:solidFill>
                <a:latin typeface="Arial" pitchFamily="34" charset="0"/>
                <a:cs typeface="Arial" pitchFamily="34" charset="0"/>
              </a:rPr>
              <a:t>Diễn tiến song </a:t>
            </a:r>
            <a:r>
              <a:rPr lang="en-US" sz="2400" dirty="0" err="1" smtClean="0">
                <a:solidFill>
                  <a:srgbClr val="0000CC"/>
                </a:solidFill>
                <a:latin typeface="Arial" pitchFamily="34" charset="0"/>
                <a:cs typeface="Arial" pitchFamily="34" charset="0"/>
              </a:rPr>
              <a:t>song</a:t>
            </a: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27</a:t>
            </a:fld>
            <a:endParaRPr lang="en-US"/>
          </a:p>
        </p:txBody>
      </p:sp>
    </p:spTree>
    <p:extLst>
      <p:ext uri="{BB962C8B-B14F-4D97-AF65-F5344CB8AC3E}">
        <p14:creationId xmlns:p14="http://schemas.microsoft.com/office/powerpoint/2010/main" val="312829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circle(in)">
                                      <p:cBhvr>
                                        <p:cTn id="18" dur="2000"/>
                                        <p:tgtEl>
                                          <p:spTgt spid="3">
                                            <p:txEl>
                                              <p:pRg st="5" end="5"/>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circle(in)">
                                      <p:cBhvr>
                                        <p:cTn id="21" dur="20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 calcmode="lin" valueType="num">
                                      <p:cBhvr additive="base">
                                        <p:cTn id="2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 calcmode="lin" valueType="num">
                                      <p:cBhvr additive="base">
                                        <p:cTn id="30"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014" y="609600"/>
            <a:ext cx="7886700" cy="4351338"/>
          </a:xfrm>
        </p:spPr>
        <p:txBody>
          <a:bodyPr>
            <a:normAutofit/>
          </a:bodyPr>
          <a:lstStyle/>
          <a:p>
            <a:pPr marL="0" indent="0" algn="just">
              <a:buNone/>
            </a:pPr>
            <a:r>
              <a:rPr lang="en-US" sz="2400" b="1" u="sng" dirty="0">
                <a:solidFill>
                  <a:srgbClr val="0000CC"/>
                </a:solidFill>
                <a:latin typeface="Arial" pitchFamily="34" charset="0"/>
                <a:cs typeface="Arial" pitchFamily="34" charset="0"/>
              </a:rPr>
              <a:t>CÂU HỎI </a:t>
            </a:r>
            <a:r>
              <a:rPr lang="en-US" sz="2400" b="1" u="sng" dirty="0" smtClean="0">
                <a:solidFill>
                  <a:srgbClr val="0000CC"/>
                </a:solidFill>
                <a:latin typeface="Arial" pitchFamily="34" charset="0"/>
                <a:cs typeface="Arial" pitchFamily="34" charset="0"/>
              </a:rPr>
              <a:t>8:</a:t>
            </a:r>
            <a:endParaRPr lang="en-US" sz="2400" b="1" u="sng" dirty="0">
              <a:solidFill>
                <a:srgbClr val="0000CC"/>
              </a:solidFill>
              <a:latin typeface="Arial" pitchFamily="34" charset="0"/>
              <a:cs typeface="Arial" pitchFamily="34" charset="0"/>
            </a:endParaRPr>
          </a:p>
          <a:p>
            <a:pPr marL="0" lvl="0" indent="0" algn="just">
              <a:buNone/>
            </a:pPr>
            <a:r>
              <a:rPr lang="en-US" sz="2400" b="1" dirty="0" smtClean="0">
                <a:solidFill>
                  <a:srgbClr val="FF0066"/>
                </a:solidFill>
                <a:latin typeface="Arial" pitchFamily="34" charset="0"/>
                <a:cs typeface="Arial" pitchFamily="34" charset="0"/>
              </a:rPr>
              <a:t>Dựa vào các vấn đề trên, hãy nêu chẩn đoán sơ bộ,  chẩn đoán phân biệt và giải thích tại sao?</a:t>
            </a:r>
            <a:endParaRPr lang="en-US" sz="2400" b="1" dirty="0">
              <a:solidFill>
                <a:srgbClr val="FF0066"/>
              </a:solidFill>
              <a:latin typeface="Arial" pitchFamily="34" charset="0"/>
              <a:cs typeface="Arial" pitchFamily="34" charset="0"/>
            </a:endParaRPr>
          </a:p>
          <a:p>
            <a:pPr marL="0" indent="0" algn="just">
              <a:buNone/>
            </a:pPr>
            <a:endParaRPr lang="en-US" sz="2400" dirty="0">
              <a:solidFill>
                <a:srgbClr val="FF0066"/>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28</a:t>
            </a:fld>
            <a:endParaRPr lang="en-US"/>
          </a:p>
        </p:txBody>
      </p:sp>
    </p:spTree>
    <p:extLst>
      <p:ext uri="{BB962C8B-B14F-4D97-AF65-F5344CB8AC3E}">
        <p14:creationId xmlns:p14="http://schemas.microsoft.com/office/powerpoint/2010/main" val="34387660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76237"/>
            <a:ext cx="8577695" cy="5643563"/>
          </a:xfrm>
        </p:spPr>
        <p:txBody>
          <a:bodyPr>
            <a:normAutofit/>
          </a:bodyPr>
          <a:lstStyle/>
          <a:p>
            <a:pPr marL="0" indent="0" algn="just">
              <a:buNone/>
            </a:pPr>
            <a:r>
              <a:rPr lang="en-US" sz="2400" b="1" u="sng" dirty="0" smtClean="0">
                <a:solidFill>
                  <a:srgbClr val="0000CC"/>
                </a:solidFill>
                <a:latin typeface="Arial" pitchFamily="34" charset="0"/>
                <a:cs typeface="Arial" pitchFamily="34" charset="0"/>
              </a:rPr>
              <a:t>CÂU </a:t>
            </a:r>
            <a:r>
              <a:rPr lang="en-US" sz="2400" b="1" u="sng" dirty="0">
                <a:solidFill>
                  <a:srgbClr val="0000CC"/>
                </a:solidFill>
                <a:latin typeface="Arial" pitchFamily="34" charset="0"/>
                <a:cs typeface="Arial" pitchFamily="34" charset="0"/>
              </a:rPr>
              <a:t>HỎI </a:t>
            </a:r>
            <a:r>
              <a:rPr lang="en-US" sz="2400" b="1" u="sng" dirty="0" smtClean="0">
                <a:solidFill>
                  <a:srgbClr val="0000CC"/>
                </a:solidFill>
                <a:latin typeface="Arial" pitchFamily="34" charset="0"/>
                <a:cs typeface="Arial" pitchFamily="34" charset="0"/>
              </a:rPr>
              <a:t>8:</a:t>
            </a:r>
            <a:endParaRPr lang="en-US" sz="2400" b="1" u="sng" dirty="0">
              <a:solidFill>
                <a:srgbClr val="0000CC"/>
              </a:solidFill>
              <a:latin typeface="Arial" pitchFamily="34" charset="0"/>
              <a:cs typeface="Arial" pitchFamily="34" charset="0"/>
            </a:endParaRPr>
          </a:p>
          <a:p>
            <a:pPr marL="0" lvl="0" indent="0" algn="just">
              <a:buNone/>
            </a:pPr>
            <a:r>
              <a:rPr lang="en-US" sz="2400" b="1" dirty="0" smtClean="0">
                <a:solidFill>
                  <a:srgbClr val="FF0066"/>
                </a:solidFill>
                <a:latin typeface="Arial" pitchFamily="34" charset="0"/>
                <a:cs typeface="Arial" pitchFamily="34" charset="0"/>
              </a:rPr>
              <a:t>Chẩn đoán sơ bộ, chẩn đoán phân biệt và giải thích lí do:</a:t>
            </a:r>
          </a:p>
          <a:p>
            <a:pPr algn="just"/>
            <a:r>
              <a:rPr lang="vi-VN" sz="2400" dirty="0" smtClean="0">
                <a:solidFill>
                  <a:srgbClr val="0000CC"/>
                </a:solidFill>
                <a:cs typeface="Arial" pitchFamily="34" charset="0"/>
              </a:rPr>
              <a:t>HC </a:t>
            </a:r>
            <a:r>
              <a:rPr lang="vi-VN" sz="2400" dirty="0">
                <a:solidFill>
                  <a:srgbClr val="0000CC"/>
                </a:solidFill>
                <a:cs typeface="Arial" pitchFamily="34" charset="0"/>
              </a:rPr>
              <a:t>thiếu máu: bệnh lí dòng </a:t>
            </a:r>
            <a:r>
              <a:rPr lang="vi-VN" sz="2400" b="1" i="1" dirty="0">
                <a:solidFill>
                  <a:srgbClr val="FF0000"/>
                </a:solidFill>
                <a:effectLst>
                  <a:outerShdw blurRad="38100" dist="38100" dir="2700000" algn="tl">
                    <a:srgbClr val="000000">
                      <a:alpha val="43137"/>
                    </a:srgbClr>
                  </a:outerShdw>
                </a:effectLst>
                <a:cs typeface="Arial" pitchFamily="34" charset="0"/>
              </a:rPr>
              <a:t>hồng cầu</a:t>
            </a:r>
          </a:p>
          <a:p>
            <a:pPr algn="just"/>
            <a:r>
              <a:rPr lang="vi-VN" sz="2400" dirty="0">
                <a:solidFill>
                  <a:srgbClr val="0000CC"/>
                </a:solidFill>
                <a:cs typeface="Arial" pitchFamily="34" charset="0"/>
              </a:rPr>
              <a:t>HC XHDN: </a:t>
            </a:r>
            <a:r>
              <a:rPr lang="vi-VN" sz="2400" strike="sngStrike" dirty="0">
                <a:solidFill>
                  <a:srgbClr val="0000CC"/>
                </a:solidFill>
                <a:cs typeface="Arial" pitchFamily="34" charset="0"/>
              </a:rPr>
              <a:t>thành mạch, đông máu huyết tương</a:t>
            </a:r>
            <a:r>
              <a:rPr lang="vi-VN" sz="2400" dirty="0">
                <a:solidFill>
                  <a:srgbClr val="0000CC"/>
                </a:solidFill>
                <a:cs typeface="Arial" pitchFamily="34" charset="0"/>
              </a:rPr>
              <a:t>, </a:t>
            </a:r>
            <a:r>
              <a:rPr lang="vi-VN" sz="2400" b="1" i="1" dirty="0">
                <a:solidFill>
                  <a:srgbClr val="FF0000"/>
                </a:solidFill>
                <a:effectLst>
                  <a:outerShdw blurRad="38100" dist="38100" dir="2700000" algn="tl">
                    <a:srgbClr val="000000">
                      <a:alpha val="43137"/>
                    </a:srgbClr>
                  </a:outerShdw>
                </a:effectLst>
                <a:cs typeface="Arial" pitchFamily="34" charset="0"/>
              </a:rPr>
              <a:t>tiểu </a:t>
            </a:r>
            <a:r>
              <a:rPr lang="vi-VN" sz="2400" b="1" i="1" dirty="0" smtClean="0">
                <a:solidFill>
                  <a:srgbClr val="FF0000"/>
                </a:solidFill>
                <a:effectLst>
                  <a:outerShdw blurRad="38100" dist="38100" dir="2700000" algn="tl">
                    <a:srgbClr val="000000">
                      <a:alpha val="43137"/>
                    </a:srgbClr>
                  </a:outerShdw>
                </a:effectLst>
                <a:cs typeface="Arial" pitchFamily="34" charset="0"/>
              </a:rPr>
              <a:t>cầu</a:t>
            </a:r>
          </a:p>
          <a:p>
            <a:pPr algn="just"/>
            <a:r>
              <a:rPr lang="vi-VN" sz="2400" dirty="0">
                <a:solidFill>
                  <a:srgbClr val="0000CC"/>
                </a:solidFill>
                <a:cs typeface="Arial" pitchFamily="34" charset="0"/>
              </a:rPr>
              <a:t>Không tăng sinh hệ võng nội </a:t>
            </a:r>
            <a:r>
              <a:rPr lang="vi-VN" sz="2400" dirty="0" smtClean="0">
                <a:solidFill>
                  <a:srgbClr val="0000CC"/>
                </a:solidFill>
                <a:cs typeface="Arial" pitchFamily="34" charset="0"/>
              </a:rPr>
              <a:t>mô: </a:t>
            </a:r>
            <a:r>
              <a:rPr lang="vi-VN" sz="2400" b="1" i="1" dirty="0" smtClean="0">
                <a:solidFill>
                  <a:srgbClr val="FF0000"/>
                </a:solidFill>
                <a:effectLst>
                  <a:outerShdw blurRad="38100" dist="38100" dir="2700000" algn="tl">
                    <a:srgbClr val="000000">
                      <a:alpha val="43137"/>
                    </a:srgbClr>
                  </a:outerShdw>
                </a:effectLst>
                <a:cs typeface="Arial" pitchFamily="34" charset="0"/>
              </a:rPr>
              <a:t>bệnh lý lành tính</a:t>
            </a:r>
            <a:endParaRPr lang="vi-VN" sz="2400" b="1" i="1" dirty="0">
              <a:solidFill>
                <a:srgbClr val="FF0000"/>
              </a:solidFill>
              <a:effectLst>
                <a:outerShdw blurRad="38100" dist="38100" dir="2700000" algn="tl">
                  <a:srgbClr val="000000">
                    <a:alpha val="43137"/>
                  </a:srgbClr>
                </a:outerShdw>
              </a:effectLst>
              <a:cs typeface="Arial" pitchFamily="34" charset="0"/>
            </a:endParaRPr>
          </a:p>
          <a:p>
            <a:pPr marL="0" indent="0" algn="just">
              <a:buNone/>
            </a:pPr>
            <a:endParaRPr lang="vi-VN" sz="2400" b="1" i="1" dirty="0">
              <a:solidFill>
                <a:srgbClr val="FF0000"/>
              </a:solidFill>
              <a:effectLst>
                <a:outerShdw blurRad="38100" dist="38100" dir="2700000" algn="tl">
                  <a:srgbClr val="000000">
                    <a:alpha val="43137"/>
                  </a:srgbClr>
                </a:outerShdw>
              </a:effectLst>
              <a:cs typeface="Arial" pitchFamily="34" charset="0"/>
            </a:endParaRP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29</a:t>
            </a:fld>
            <a:endParaRPr lang="en-US"/>
          </a:p>
        </p:txBody>
      </p:sp>
      <p:sp>
        <p:nvSpPr>
          <p:cNvPr id="5" name="Right Arrow 4"/>
          <p:cNvSpPr/>
          <p:nvPr/>
        </p:nvSpPr>
        <p:spPr>
          <a:xfrm>
            <a:off x="457200" y="2971800"/>
            <a:ext cx="762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p:cNvSpPr txBox="1"/>
          <p:nvPr/>
        </p:nvSpPr>
        <p:spPr>
          <a:xfrm>
            <a:off x="1295400" y="2838271"/>
            <a:ext cx="3886200" cy="461665"/>
          </a:xfrm>
          <a:prstGeom prst="rect">
            <a:avLst/>
          </a:prstGeom>
          <a:noFill/>
        </p:spPr>
        <p:txBody>
          <a:bodyPr wrap="square" rtlCol="0">
            <a:spAutoFit/>
          </a:bodyPr>
          <a:lstStyle/>
          <a:p>
            <a:pPr algn="just"/>
            <a:r>
              <a:rPr lang="en-US" dirty="0" smtClean="0">
                <a:latin typeface="Arial" panose="020B0604020202020204" pitchFamily="34" charset="0"/>
                <a:cs typeface="Arial" panose="020B0604020202020204" pitchFamily="34" charset="0"/>
              </a:rPr>
              <a:t>   </a:t>
            </a:r>
            <a:r>
              <a:rPr lang="en-US" sz="2400" dirty="0" smtClean="0">
                <a:solidFill>
                  <a:srgbClr val="0000CC"/>
                </a:solidFill>
                <a:latin typeface="Arial" panose="020B0604020202020204" pitchFamily="34" charset="0"/>
                <a:cs typeface="Arial" panose="020B0604020202020204" pitchFamily="34" charset="0"/>
              </a:rPr>
              <a:t>Nguyên nhân:</a:t>
            </a:r>
          </a:p>
        </p:txBody>
      </p:sp>
      <p:sp>
        <p:nvSpPr>
          <p:cNvPr id="7" name="Rectangle 6"/>
          <p:cNvSpPr/>
          <p:nvPr/>
        </p:nvSpPr>
        <p:spPr>
          <a:xfrm>
            <a:off x="1447800" y="3263342"/>
            <a:ext cx="2146742" cy="461665"/>
          </a:xfrm>
          <a:prstGeom prst="rect">
            <a:avLst/>
          </a:prstGeom>
        </p:spPr>
        <p:txBody>
          <a:bodyPr wrap="none">
            <a:spAutoFit/>
          </a:bodyPr>
          <a:lstStyle/>
          <a:p>
            <a:r>
              <a:rPr lang="vi-VN" sz="2400" b="1" dirty="0" smtClean="0">
                <a:solidFill>
                  <a:srgbClr val="0000CC"/>
                </a:solidFill>
                <a:effectLst>
                  <a:outerShdw blurRad="38100" dist="38100" dir="2700000" algn="tl">
                    <a:srgbClr val="000000">
                      <a:alpha val="43137"/>
                    </a:srgbClr>
                  </a:outerShdw>
                </a:effectLst>
              </a:rPr>
              <a:t>1. Tủy </a:t>
            </a:r>
            <a:r>
              <a:rPr lang="vi-VN" sz="2400" b="1" dirty="0">
                <a:solidFill>
                  <a:srgbClr val="0000CC"/>
                </a:solidFill>
                <a:effectLst>
                  <a:outerShdw blurRad="38100" dist="38100" dir="2700000" algn="tl">
                    <a:srgbClr val="000000">
                      <a:alpha val="43137"/>
                    </a:srgbClr>
                  </a:outerShdw>
                </a:effectLst>
              </a:rPr>
              <a:t>xương</a:t>
            </a:r>
          </a:p>
        </p:txBody>
      </p:sp>
      <p:sp>
        <p:nvSpPr>
          <p:cNvPr id="8" name="Rectangle 7"/>
          <p:cNvSpPr/>
          <p:nvPr/>
        </p:nvSpPr>
        <p:spPr>
          <a:xfrm>
            <a:off x="1447800" y="3531520"/>
            <a:ext cx="4572000" cy="738664"/>
          </a:xfrm>
          <a:prstGeom prst="rect">
            <a:avLst/>
          </a:prstGeom>
        </p:spPr>
        <p:txBody>
          <a:bodyPr>
            <a:spAutoFit/>
          </a:bodyPr>
          <a:lstStyle/>
          <a:p>
            <a:pPr lvl="0" algn="just"/>
            <a:endParaRPr lang="en-US" b="1" dirty="0">
              <a:solidFill>
                <a:srgbClr val="0000CC"/>
              </a:solidFill>
              <a:latin typeface="Arial" pitchFamily="34" charset="0"/>
              <a:cs typeface="Arial" pitchFamily="34" charset="0"/>
            </a:endParaRPr>
          </a:p>
          <a:p>
            <a:pPr algn="just"/>
            <a:r>
              <a:rPr lang="en-US" sz="2400" b="1" dirty="0" smtClean="0">
                <a:solidFill>
                  <a:srgbClr val="0000CC"/>
                </a:solidFill>
                <a:effectLst>
                  <a:outerShdw blurRad="38100" dist="38100" dir="2700000" algn="tl">
                    <a:srgbClr val="000000">
                      <a:alpha val="43137"/>
                    </a:srgbClr>
                  </a:outerShdw>
                </a:effectLst>
                <a:latin typeface="Arial" pitchFamily="34" charset="0"/>
                <a:cs typeface="Arial" pitchFamily="34" charset="0"/>
              </a:rPr>
              <a:t>2. Ngoại </a:t>
            </a:r>
            <a:r>
              <a:rPr lang="en-US" sz="2400" b="1" dirty="0">
                <a:solidFill>
                  <a:srgbClr val="0000CC"/>
                </a:solidFill>
                <a:effectLst>
                  <a:outerShdw blurRad="38100" dist="38100" dir="2700000" algn="tl">
                    <a:srgbClr val="000000">
                      <a:alpha val="43137"/>
                    </a:srgbClr>
                  </a:outerShdw>
                </a:effectLst>
                <a:latin typeface="Arial" pitchFamily="34" charset="0"/>
                <a:cs typeface="Arial" pitchFamily="34" charset="0"/>
              </a:rPr>
              <a:t>biên</a:t>
            </a:r>
          </a:p>
        </p:txBody>
      </p:sp>
    </p:spTree>
    <p:extLst>
      <p:ext uri="{BB962C8B-B14F-4D97-AF65-F5344CB8AC3E}">
        <p14:creationId xmlns:p14="http://schemas.microsoft.com/office/powerpoint/2010/main" val="368712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animEffect transition="in" filter="wipe(down)">
                                      <p:cBhvr>
                                        <p:cTn id="41" dur="500"/>
                                        <p:tgtEl>
                                          <p:spTgt spid="7">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8">
                                            <p:txEl>
                                              <p:pRg st="1" end="1"/>
                                            </p:txEl>
                                          </p:spTgt>
                                        </p:tgtEl>
                                        <p:attrNameLst>
                                          <p:attrName>style.visibility</p:attrName>
                                        </p:attrNameLst>
                                      </p:cBhvr>
                                      <p:to>
                                        <p:strVal val="visible"/>
                                      </p:to>
                                    </p:set>
                                    <p:animEffect transition="in" filter="wipe(down)">
                                      <p:cBhvr>
                                        <p:cTn id="46"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3999" cy="652529"/>
          </a:xfrm>
          <a:solidFill>
            <a:srgbClr val="CCECFF"/>
          </a:solidFill>
        </p:spPr>
        <p:txBody>
          <a:bodyPr>
            <a:normAutofit/>
          </a:bodyPr>
          <a:lstStyle/>
          <a:p>
            <a:pPr algn="ctr"/>
            <a:r>
              <a:rPr lang="en-US" sz="2800" b="1" dirty="0">
                <a:solidFill>
                  <a:srgbClr val="FF0000"/>
                </a:solidFill>
                <a:latin typeface="Arial" panose="020B0604020202020204" pitchFamily="34" charset="0"/>
                <a:cs typeface="Arial" panose="020B0604020202020204" pitchFamily="34" charset="0"/>
              </a:rPr>
              <a:t>HƯỚNG DẪN CHUẨN BỊ</a:t>
            </a:r>
          </a:p>
        </p:txBody>
      </p:sp>
      <p:sp>
        <p:nvSpPr>
          <p:cNvPr id="5" name="Rectangle 4"/>
          <p:cNvSpPr/>
          <p:nvPr/>
        </p:nvSpPr>
        <p:spPr>
          <a:xfrm>
            <a:off x="246509" y="1219200"/>
            <a:ext cx="8650980" cy="5262979"/>
          </a:xfrm>
          <a:prstGeom prst="rect">
            <a:avLst/>
          </a:prstGeom>
        </p:spPr>
        <p:txBody>
          <a:bodyPr wrap="square">
            <a:spAutoFit/>
          </a:bodyPr>
          <a:lstStyle/>
          <a:p>
            <a:pPr>
              <a:lnSpc>
                <a:spcPct val="150000"/>
              </a:lnSpc>
            </a:pPr>
            <a:r>
              <a:rPr lang="en-US" sz="2400" b="1" i="1" dirty="0">
                <a:solidFill>
                  <a:srgbClr val="00B050"/>
                </a:solidFill>
                <a:latin typeface="Arial" panose="020B0604020202020204" pitchFamily="34" charset="0"/>
                <a:cs typeface="Arial" panose="020B0604020202020204" pitchFamily="34" charset="0"/>
              </a:rPr>
              <a:t>Sinh viên phải đọc và tham khảo những tài liệu hướng dẫn dưới đây trước buổi học ca lâm sàng </a:t>
            </a:r>
            <a:r>
              <a:rPr lang="en-US" sz="2400" b="1" i="1" dirty="0" smtClean="0">
                <a:solidFill>
                  <a:srgbClr val="00B050"/>
                </a:solidFill>
                <a:latin typeface="Arial" panose="020B0604020202020204" pitchFamily="34" charset="0"/>
                <a:cs typeface="Arial" panose="020B0604020202020204" pitchFamily="34" charset="0"/>
              </a:rPr>
              <a:t>Suy tủy xương:</a:t>
            </a:r>
            <a:endParaRPr lang="en-US" sz="2400" i="1" dirty="0">
              <a:solidFill>
                <a:srgbClr val="00B05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200" dirty="0" smtClean="0">
                <a:solidFill>
                  <a:srgbClr val="0000CC"/>
                </a:solidFill>
                <a:latin typeface="Arial" pitchFamily="34" charset="0"/>
                <a:cs typeface="Arial" pitchFamily="34" charset="0"/>
              </a:rPr>
              <a:t>Bài </a:t>
            </a:r>
            <a:r>
              <a:rPr lang="en-US" sz="2200" dirty="0">
                <a:solidFill>
                  <a:srgbClr val="0000CC"/>
                </a:solidFill>
                <a:latin typeface="Arial" pitchFamily="34" charset="0"/>
                <a:cs typeface="Arial" pitchFamily="34" charset="0"/>
              </a:rPr>
              <a:t>giảng: </a:t>
            </a:r>
            <a:r>
              <a:rPr lang="en-US" sz="2200" dirty="0" smtClean="0">
                <a:solidFill>
                  <a:srgbClr val="0000CC"/>
                </a:solidFill>
                <a:latin typeface="Arial" pitchFamily="34" charset="0"/>
                <a:cs typeface="Arial" pitchFamily="34" charset="0"/>
              </a:rPr>
              <a:t>Tổng quan về máu và sự sinh máu</a:t>
            </a:r>
          </a:p>
          <a:p>
            <a:pPr marL="342900" indent="-342900">
              <a:lnSpc>
                <a:spcPct val="150000"/>
              </a:lnSpc>
              <a:buFont typeface="Arial" panose="020B0604020202020204" pitchFamily="34" charset="0"/>
              <a:buChar char="•"/>
            </a:pPr>
            <a:r>
              <a:rPr lang="en-US" sz="2200" dirty="0">
                <a:solidFill>
                  <a:srgbClr val="0000CC"/>
                </a:solidFill>
                <a:latin typeface="Arial" pitchFamily="34" charset="0"/>
                <a:cs typeface="Arial" pitchFamily="34" charset="0"/>
              </a:rPr>
              <a:t>Bài giảng: </a:t>
            </a:r>
            <a:r>
              <a:rPr lang="en-US" sz="2200" dirty="0" smtClean="0">
                <a:solidFill>
                  <a:srgbClr val="0000CC"/>
                </a:solidFill>
                <a:latin typeface="Arial" pitchFamily="34" charset="0"/>
                <a:cs typeface="Arial" pitchFamily="34" charset="0"/>
              </a:rPr>
              <a:t>Sinh lý học hồng cầu</a:t>
            </a:r>
            <a:endParaRPr lang="en-US" sz="2200" dirty="0">
              <a:solidFill>
                <a:srgbClr val="0000CC"/>
              </a:solidFill>
              <a:latin typeface="Arial" pitchFamily="34" charset="0"/>
              <a:cs typeface="Arial" pitchFamily="34" charset="0"/>
            </a:endParaRPr>
          </a:p>
          <a:p>
            <a:pPr marL="342900" indent="-342900">
              <a:lnSpc>
                <a:spcPct val="150000"/>
              </a:lnSpc>
              <a:buFont typeface="Arial" panose="020B0604020202020204" pitchFamily="34" charset="0"/>
              <a:buChar char="•"/>
            </a:pPr>
            <a:r>
              <a:rPr lang="en-US" sz="2200" dirty="0" smtClean="0">
                <a:solidFill>
                  <a:srgbClr val="0000CC"/>
                </a:solidFill>
                <a:latin typeface="Arial" pitchFamily="34" charset="0"/>
                <a:cs typeface="Arial" pitchFamily="34" charset="0"/>
              </a:rPr>
              <a:t>Bài </a:t>
            </a:r>
            <a:r>
              <a:rPr lang="en-US" sz="2200" dirty="0">
                <a:solidFill>
                  <a:srgbClr val="0000CC"/>
                </a:solidFill>
                <a:latin typeface="Arial" pitchFamily="34" charset="0"/>
                <a:cs typeface="Arial" pitchFamily="34" charset="0"/>
              </a:rPr>
              <a:t>giảng: </a:t>
            </a:r>
            <a:r>
              <a:rPr lang="en-US" sz="2200" dirty="0" smtClean="0">
                <a:solidFill>
                  <a:srgbClr val="0000CC"/>
                </a:solidFill>
                <a:latin typeface="Arial" pitchFamily="34" charset="0"/>
                <a:cs typeface="Arial" pitchFamily="34" charset="0"/>
              </a:rPr>
              <a:t>Hội </a:t>
            </a:r>
            <a:r>
              <a:rPr lang="en-US" sz="2200" dirty="0">
                <a:solidFill>
                  <a:srgbClr val="0000CC"/>
                </a:solidFill>
                <a:latin typeface="Arial" pitchFamily="34" charset="0"/>
                <a:cs typeface="Arial" pitchFamily="34" charset="0"/>
              </a:rPr>
              <a:t>chứng thiếu </a:t>
            </a:r>
            <a:r>
              <a:rPr lang="en-US" sz="2200" dirty="0" smtClean="0">
                <a:solidFill>
                  <a:srgbClr val="0000CC"/>
                </a:solidFill>
                <a:latin typeface="Arial" pitchFamily="34" charset="0"/>
                <a:cs typeface="Arial" pitchFamily="34" charset="0"/>
              </a:rPr>
              <a:t>máu (Y2)</a:t>
            </a:r>
          </a:p>
          <a:p>
            <a:pPr marL="342900" indent="-342900">
              <a:lnSpc>
                <a:spcPct val="150000"/>
              </a:lnSpc>
              <a:buFont typeface="Arial" panose="020B0604020202020204" pitchFamily="34" charset="0"/>
              <a:buChar char="•"/>
            </a:pPr>
            <a:r>
              <a:rPr lang="en-US" sz="2200" dirty="0">
                <a:solidFill>
                  <a:srgbClr val="0000CC"/>
                </a:solidFill>
                <a:latin typeface="Arial" pitchFamily="34" charset="0"/>
                <a:cs typeface="Arial" pitchFamily="34" charset="0"/>
              </a:rPr>
              <a:t>Bài giảng: </a:t>
            </a:r>
            <a:r>
              <a:rPr lang="en-US" sz="2200" dirty="0" smtClean="0">
                <a:solidFill>
                  <a:srgbClr val="0000CC"/>
                </a:solidFill>
                <a:latin typeface="Arial" pitchFamily="34" charset="0"/>
                <a:cs typeface="Arial" pitchFamily="34" charset="0"/>
              </a:rPr>
              <a:t>Thiếu máu (Y4)</a:t>
            </a:r>
            <a:endParaRPr lang="en-US" sz="2200" dirty="0">
              <a:solidFill>
                <a:srgbClr val="0000CC"/>
              </a:solidFill>
              <a:latin typeface="Arial" pitchFamily="34" charset="0"/>
              <a:cs typeface="Arial" pitchFamily="34" charset="0"/>
            </a:endParaRPr>
          </a:p>
          <a:p>
            <a:pPr marL="342900" indent="-342900">
              <a:lnSpc>
                <a:spcPct val="150000"/>
              </a:lnSpc>
              <a:buFont typeface="Arial" panose="020B0604020202020204" pitchFamily="34" charset="0"/>
              <a:buChar char="•"/>
            </a:pPr>
            <a:r>
              <a:rPr lang="en-US" sz="2200" dirty="0" smtClean="0">
                <a:solidFill>
                  <a:srgbClr val="0000CC"/>
                </a:solidFill>
                <a:latin typeface="Arial" pitchFamily="34" charset="0"/>
                <a:cs typeface="Arial" pitchFamily="34" charset="0"/>
              </a:rPr>
              <a:t>Bài </a:t>
            </a:r>
            <a:r>
              <a:rPr lang="en-US" sz="2200" dirty="0">
                <a:solidFill>
                  <a:srgbClr val="0000CC"/>
                </a:solidFill>
                <a:latin typeface="Arial" pitchFamily="34" charset="0"/>
                <a:cs typeface="Arial" pitchFamily="34" charset="0"/>
              </a:rPr>
              <a:t>giảng</a:t>
            </a:r>
            <a:r>
              <a:rPr lang="en-US" sz="2200" dirty="0" smtClean="0">
                <a:solidFill>
                  <a:srgbClr val="0000CC"/>
                </a:solidFill>
                <a:latin typeface="Arial" pitchFamily="34" charset="0"/>
                <a:cs typeface="Arial" pitchFamily="34" charset="0"/>
              </a:rPr>
              <a:t>: Tổng quan bệnh lý bạch cầu</a:t>
            </a:r>
          </a:p>
          <a:p>
            <a:pPr marL="342900" indent="-342900">
              <a:lnSpc>
                <a:spcPct val="150000"/>
              </a:lnSpc>
              <a:buFont typeface="Arial" panose="020B0604020202020204" pitchFamily="34" charset="0"/>
              <a:buChar char="•"/>
            </a:pPr>
            <a:r>
              <a:rPr lang="en-US" sz="2200" dirty="0" smtClean="0">
                <a:solidFill>
                  <a:srgbClr val="0000CC"/>
                </a:solidFill>
                <a:latin typeface="Arial" pitchFamily="34" charset="0"/>
                <a:cs typeface="Arial" pitchFamily="34" charset="0"/>
              </a:rPr>
              <a:t>Bài </a:t>
            </a:r>
            <a:r>
              <a:rPr lang="en-US" sz="2200" dirty="0">
                <a:solidFill>
                  <a:srgbClr val="0000CC"/>
                </a:solidFill>
                <a:latin typeface="Arial" pitchFamily="34" charset="0"/>
                <a:cs typeface="Arial" pitchFamily="34" charset="0"/>
              </a:rPr>
              <a:t>giảng: </a:t>
            </a:r>
            <a:r>
              <a:rPr lang="en-US" sz="2200" dirty="0" smtClean="0">
                <a:solidFill>
                  <a:srgbClr val="0000CC"/>
                </a:solidFill>
                <a:latin typeface="Arial" pitchFamily="34" charset="0"/>
                <a:cs typeface="Arial" pitchFamily="34" charset="0"/>
              </a:rPr>
              <a:t>Bệnh lý </a:t>
            </a:r>
            <a:r>
              <a:rPr lang="en-US" sz="2200" dirty="0">
                <a:solidFill>
                  <a:srgbClr val="0000CC"/>
                </a:solidFill>
                <a:latin typeface="Arial" pitchFamily="34" charset="0"/>
                <a:cs typeface="Arial" pitchFamily="34" charset="0"/>
              </a:rPr>
              <a:t>giảm tiểu </a:t>
            </a:r>
            <a:r>
              <a:rPr lang="en-US" sz="2200" dirty="0" smtClean="0">
                <a:solidFill>
                  <a:srgbClr val="0000CC"/>
                </a:solidFill>
                <a:latin typeface="Arial" pitchFamily="34" charset="0"/>
                <a:cs typeface="Arial" pitchFamily="34" charset="0"/>
              </a:rPr>
              <a:t>cầu</a:t>
            </a:r>
          </a:p>
          <a:p>
            <a:pPr marL="342900" indent="-342900">
              <a:lnSpc>
                <a:spcPct val="150000"/>
              </a:lnSpc>
              <a:buFont typeface="Arial" panose="020B0604020202020204" pitchFamily="34" charset="0"/>
              <a:buChar char="•"/>
            </a:pPr>
            <a:r>
              <a:rPr lang="en-US" sz="2200" dirty="0" smtClean="0">
                <a:solidFill>
                  <a:srgbClr val="0000CC"/>
                </a:solidFill>
                <a:latin typeface="Arial" pitchFamily="34" charset="0"/>
                <a:cs typeface="Arial" pitchFamily="34" charset="0"/>
              </a:rPr>
              <a:t>Bài </a:t>
            </a:r>
            <a:r>
              <a:rPr lang="en-US" sz="2200" dirty="0">
                <a:solidFill>
                  <a:srgbClr val="0000CC"/>
                </a:solidFill>
                <a:latin typeface="Arial" pitchFamily="34" charset="0"/>
                <a:cs typeface="Arial" pitchFamily="34" charset="0"/>
              </a:rPr>
              <a:t>giảng: Phân tích Huyết </a:t>
            </a:r>
            <a:r>
              <a:rPr lang="en-US" sz="2200" dirty="0" smtClean="0">
                <a:solidFill>
                  <a:srgbClr val="0000CC"/>
                </a:solidFill>
                <a:latin typeface="Arial" pitchFamily="34" charset="0"/>
                <a:cs typeface="Arial" pitchFamily="34" charset="0"/>
              </a:rPr>
              <a:t>đồ (Y2)</a:t>
            </a:r>
          </a:p>
          <a:p>
            <a:pPr marL="342900" indent="-342900">
              <a:lnSpc>
                <a:spcPct val="150000"/>
              </a:lnSpc>
              <a:buFont typeface="Arial" panose="020B0604020202020204" pitchFamily="34" charset="0"/>
              <a:buChar char="•"/>
            </a:pPr>
            <a:r>
              <a:rPr lang="en-US" sz="2200" dirty="0" smtClean="0">
                <a:solidFill>
                  <a:srgbClr val="0000CC"/>
                </a:solidFill>
                <a:latin typeface="Arial" pitchFamily="34" charset="0"/>
                <a:cs typeface="Arial" pitchFamily="34" charset="0"/>
              </a:rPr>
              <a:t>Bài </a:t>
            </a:r>
            <a:r>
              <a:rPr lang="en-US" sz="2200" dirty="0">
                <a:solidFill>
                  <a:srgbClr val="0000CC"/>
                </a:solidFill>
                <a:latin typeface="Arial" pitchFamily="34" charset="0"/>
                <a:cs typeface="Arial" pitchFamily="34" charset="0"/>
              </a:rPr>
              <a:t>giảng: </a:t>
            </a:r>
            <a:r>
              <a:rPr lang="en-US" sz="2200" dirty="0" smtClean="0">
                <a:solidFill>
                  <a:srgbClr val="0000CC"/>
                </a:solidFill>
                <a:latin typeface="Arial" pitchFamily="34" charset="0"/>
                <a:cs typeface="Arial" pitchFamily="34" charset="0"/>
              </a:rPr>
              <a:t>Công thức máu (Y4)</a:t>
            </a:r>
            <a:endParaRPr lang="en-US" sz="2200" dirty="0">
              <a:solidFill>
                <a:srgbClr val="0000CC"/>
              </a:solidFill>
              <a:latin typeface="Arial" pitchFamily="34" charset="0"/>
              <a:cs typeface="Arial" pitchFamily="34" charset="0"/>
            </a:endParaRPr>
          </a:p>
        </p:txBody>
      </p:sp>
    </p:spTree>
    <p:extLst>
      <p:ext uri="{BB962C8B-B14F-4D97-AF65-F5344CB8AC3E}">
        <p14:creationId xmlns:p14="http://schemas.microsoft.com/office/powerpoint/2010/main" val="22351895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2400" b="1" u="sng" dirty="0" smtClean="0">
                <a:solidFill>
                  <a:srgbClr val="0000CC"/>
                </a:solidFill>
                <a:latin typeface="Arial" pitchFamily="34" charset="0"/>
                <a:cs typeface="Arial" pitchFamily="34" charset="0"/>
              </a:rPr>
              <a:t>CÂU HỎI 8:</a:t>
            </a:r>
            <a:endParaRPr lang="en-US" sz="2400" b="1" u="sng" dirty="0">
              <a:solidFill>
                <a:srgbClr val="0000CC"/>
              </a:solidFill>
            </a:endParaRPr>
          </a:p>
        </p:txBody>
      </p:sp>
      <p:sp>
        <p:nvSpPr>
          <p:cNvPr id="3" name="Content Placeholder 2"/>
          <p:cNvSpPr>
            <a:spLocks noGrp="1"/>
          </p:cNvSpPr>
          <p:nvPr>
            <p:ph idx="1"/>
          </p:nvPr>
        </p:nvSpPr>
        <p:spPr>
          <a:xfrm>
            <a:off x="228600" y="914400"/>
            <a:ext cx="8610600" cy="5730875"/>
          </a:xfrm>
        </p:spPr>
        <p:txBody>
          <a:bodyPr>
            <a:noAutofit/>
          </a:bodyPr>
          <a:lstStyle/>
          <a:p>
            <a:pPr marL="457200" indent="-457200" algn="just">
              <a:buFont typeface="+mj-lt"/>
              <a:buAutoNum type="alphaUcPeriod"/>
            </a:pPr>
            <a:r>
              <a:rPr lang="vi-VN" sz="2400" b="1" dirty="0" smtClean="0">
                <a:solidFill>
                  <a:srgbClr val="0000CC"/>
                </a:solidFill>
                <a:latin typeface="Arial" pitchFamily="34" charset="0"/>
                <a:cs typeface="Arial" pitchFamily="34" charset="0"/>
              </a:rPr>
              <a:t>Chẩn đoán sơ bộ: </a:t>
            </a:r>
          </a:p>
          <a:p>
            <a:pPr marL="0" indent="0" algn="just">
              <a:buNone/>
            </a:pPr>
            <a:r>
              <a:rPr lang="vi-VN" sz="2400" b="1" dirty="0">
                <a:solidFill>
                  <a:srgbClr val="0000CC"/>
                </a:solidFill>
                <a:effectLst>
                  <a:outerShdw blurRad="38100" dist="38100" dir="2700000" algn="tl">
                    <a:srgbClr val="000000">
                      <a:alpha val="43137"/>
                    </a:srgbClr>
                  </a:outerShdw>
                </a:effectLst>
                <a:latin typeface="Arial" pitchFamily="34" charset="0"/>
                <a:cs typeface="Arial" pitchFamily="34" charset="0"/>
              </a:rPr>
              <a:t> </a:t>
            </a:r>
            <a:r>
              <a:rPr lang="vi-VN" sz="2400" b="1" dirty="0" smtClean="0">
                <a:solidFill>
                  <a:srgbClr val="0000CC"/>
                </a:solidFill>
                <a:effectLst>
                  <a:outerShdw blurRad="38100" dist="38100" dir="2700000" algn="tl">
                    <a:srgbClr val="000000">
                      <a:alpha val="43137"/>
                    </a:srgbClr>
                  </a:outerShdw>
                </a:effectLst>
                <a:latin typeface="Arial" pitchFamily="34" charset="0"/>
                <a:cs typeface="Arial" pitchFamily="34" charset="0"/>
              </a:rPr>
              <a:t>   </a:t>
            </a:r>
            <a:r>
              <a:rPr lang="vi-VN" sz="24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Suy tủy xương, vì: </a:t>
            </a:r>
          </a:p>
          <a:p>
            <a:pPr algn="just">
              <a:buFont typeface="Wingdings" panose="05000000000000000000" pitchFamily="2" charset="2"/>
              <a:buChar char="Ø"/>
            </a:pPr>
            <a:r>
              <a:rPr lang="vi-VN" sz="2400" dirty="0" smtClean="0">
                <a:solidFill>
                  <a:srgbClr val="0000CC"/>
                </a:solidFill>
                <a:latin typeface="Arial" pitchFamily="34" charset="0"/>
                <a:cs typeface="Arial" pitchFamily="34" charset="0"/>
              </a:rPr>
              <a:t> Dòng hồng cầu giảm sinh</a:t>
            </a:r>
          </a:p>
          <a:p>
            <a:pPr algn="just">
              <a:buFont typeface="Wingdings" panose="05000000000000000000" pitchFamily="2" charset="2"/>
              <a:buChar char="Ø"/>
            </a:pPr>
            <a:r>
              <a:rPr lang="vi-VN" sz="2400" dirty="0" smtClean="0">
                <a:solidFill>
                  <a:srgbClr val="0000CC"/>
                </a:solidFill>
                <a:latin typeface="Arial" pitchFamily="34" charset="0"/>
                <a:cs typeface="Arial" pitchFamily="34" charset="0"/>
              </a:rPr>
              <a:t> Dòng tiểu cầu giảm sinh</a:t>
            </a:r>
          </a:p>
          <a:p>
            <a:pPr algn="just">
              <a:buFont typeface="Wingdings" panose="05000000000000000000" pitchFamily="2" charset="2"/>
              <a:buChar char="Ø"/>
            </a:pPr>
            <a:r>
              <a:rPr lang="vi-VN" sz="2400" dirty="0" smtClean="0">
                <a:solidFill>
                  <a:srgbClr val="0000CC"/>
                </a:solidFill>
                <a:latin typeface="Arial" pitchFamily="34" charset="0"/>
                <a:cs typeface="Arial" pitchFamily="34" charset="0"/>
              </a:rPr>
              <a:t> Bệnh nhân không sốt, không tăng sinh hệ võng nội mô, </a:t>
            </a:r>
          </a:p>
          <a:p>
            <a:pPr marL="0" indent="0" algn="just">
              <a:buNone/>
            </a:pPr>
            <a:r>
              <a:rPr lang="vi-VN" sz="2400" dirty="0">
                <a:solidFill>
                  <a:srgbClr val="0000CC"/>
                </a:solidFill>
                <a:latin typeface="Arial" pitchFamily="34" charset="0"/>
                <a:cs typeface="Arial" pitchFamily="34" charset="0"/>
              </a:rPr>
              <a:t> </a:t>
            </a:r>
            <a:r>
              <a:rPr lang="vi-VN" sz="2400" dirty="0" smtClean="0">
                <a:solidFill>
                  <a:srgbClr val="0000CC"/>
                </a:solidFill>
                <a:latin typeface="Arial" pitchFamily="34" charset="0"/>
                <a:cs typeface="Arial" pitchFamily="34" charset="0"/>
              </a:rPr>
              <a:t>   không đau nhức xương, không sụt cân. </a:t>
            </a:r>
          </a:p>
          <a:p>
            <a:pPr marL="457200" indent="-457200" algn="just">
              <a:buFont typeface="+mj-lt"/>
              <a:buAutoNum type="alphaUcPeriod" startAt="2"/>
            </a:pPr>
            <a:r>
              <a:rPr lang="vi-VN" sz="2400" b="1" dirty="0" smtClean="0">
                <a:solidFill>
                  <a:srgbClr val="0000CC"/>
                </a:solidFill>
                <a:latin typeface="Arial" pitchFamily="34" charset="0"/>
                <a:cs typeface="Arial" pitchFamily="34" charset="0"/>
              </a:rPr>
              <a:t>Chẩn đoán phân </a:t>
            </a:r>
            <a:r>
              <a:rPr lang="vi-VN" sz="2400" b="1" smtClean="0">
                <a:solidFill>
                  <a:srgbClr val="0000CC"/>
                </a:solidFill>
                <a:latin typeface="Arial" pitchFamily="34" charset="0"/>
                <a:cs typeface="Arial" pitchFamily="34" charset="0"/>
              </a:rPr>
              <a:t>biệt:</a:t>
            </a:r>
            <a:endParaRPr lang="en-US" sz="2400" b="1" smtClean="0">
              <a:solidFill>
                <a:srgbClr val="0000CC"/>
              </a:solidFill>
              <a:latin typeface="Arial" pitchFamily="34" charset="0"/>
              <a:cs typeface="Arial" pitchFamily="34" charset="0"/>
            </a:endParaRPr>
          </a:p>
          <a:p>
            <a:pPr marL="457200" indent="-457200" algn="just">
              <a:buFont typeface="+mj-lt"/>
              <a:buAutoNum type="arabicPeriod"/>
            </a:pPr>
            <a:r>
              <a:rPr lang="vi-VN" sz="2400" smtClean="0">
                <a:solidFill>
                  <a:srgbClr val="0000CC"/>
                </a:solidFill>
                <a:latin typeface="Arial" pitchFamily="34" charset="0"/>
                <a:cs typeface="Arial" pitchFamily="34" charset="0"/>
              </a:rPr>
              <a:t>Bạch cầu cấp</a:t>
            </a:r>
            <a:endParaRPr lang="en-US" sz="2400" smtClean="0">
              <a:solidFill>
                <a:srgbClr val="0000CC"/>
              </a:solidFill>
              <a:latin typeface="Arial" pitchFamily="34" charset="0"/>
              <a:cs typeface="Arial" pitchFamily="34" charset="0"/>
            </a:endParaRPr>
          </a:p>
          <a:p>
            <a:pPr marL="457200" indent="-457200" algn="just">
              <a:buFont typeface="+mj-lt"/>
              <a:buAutoNum type="arabicPeriod"/>
            </a:pPr>
            <a:r>
              <a:rPr lang="en-US" sz="2400" smtClean="0">
                <a:solidFill>
                  <a:srgbClr val="0000CC"/>
                </a:solidFill>
                <a:latin typeface="Arial" pitchFamily="34" charset="0"/>
                <a:cs typeface="Arial" pitchFamily="34" charset="0"/>
              </a:rPr>
              <a:t>Loạn sản tủy</a:t>
            </a:r>
          </a:p>
          <a:p>
            <a:pPr marL="457200" indent="-457200" algn="just">
              <a:buFont typeface="+mj-lt"/>
              <a:buAutoNum type="arabicPeriod"/>
            </a:pPr>
            <a:r>
              <a:rPr lang="en-US" sz="2400" smtClean="0">
                <a:solidFill>
                  <a:srgbClr val="0000CC"/>
                </a:solidFill>
                <a:latin typeface="Arial" pitchFamily="34" charset="0"/>
                <a:cs typeface="Arial" pitchFamily="34" charset="0"/>
              </a:rPr>
              <a:t>Xơ tủy nguyên phát</a:t>
            </a:r>
            <a:endParaRPr lang="vi-VN" sz="2400" dirty="0" smtClean="0">
              <a:solidFill>
                <a:srgbClr val="0000CC"/>
              </a:solidFill>
              <a:latin typeface="Arial" pitchFamily="34" charset="0"/>
              <a:cs typeface="Arial" pitchFamily="34" charset="0"/>
            </a:endParaRPr>
          </a:p>
          <a:p>
            <a:pPr marL="457200" indent="-457200" algn="just">
              <a:buFont typeface="+mj-lt"/>
              <a:buAutoNum type="arabicPeriod"/>
            </a:pPr>
            <a:r>
              <a:rPr lang="vi-VN" sz="2400" dirty="0" smtClean="0">
                <a:solidFill>
                  <a:srgbClr val="0000CC"/>
                </a:solidFill>
                <a:latin typeface="Arial" pitchFamily="34" charset="0"/>
                <a:cs typeface="Arial" pitchFamily="34" charset="0"/>
              </a:rPr>
              <a:t>Ung thư xâm lấn tủy xương</a:t>
            </a:r>
          </a:p>
          <a:p>
            <a:pPr marL="457200" indent="-457200" algn="just">
              <a:buFont typeface="+mj-lt"/>
              <a:buAutoNum type="arabicPeriod"/>
            </a:pPr>
            <a:r>
              <a:rPr lang="vi-VN" sz="2400" dirty="0" smtClean="0">
                <a:solidFill>
                  <a:srgbClr val="0000CC"/>
                </a:solidFill>
                <a:latin typeface="Arial" pitchFamily="34" charset="0"/>
                <a:cs typeface="Arial" pitchFamily="34" charset="0"/>
              </a:rPr>
              <a:t>TTP (ban xuất huyết giảm tiểu cầu huyết khối)</a:t>
            </a:r>
          </a:p>
          <a:p>
            <a:pPr marL="457200" indent="-457200" algn="just">
              <a:buFont typeface="+mj-lt"/>
              <a:buAutoNum type="arabicPeriod"/>
            </a:pPr>
            <a:r>
              <a:rPr lang="vi-VN" sz="2400" dirty="0" smtClean="0">
                <a:solidFill>
                  <a:srgbClr val="0000CC"/>
                </a:solidFill>
                <a:latin typeface="Arial" pitchFamily="34" charset="0"/>
                <a:cs typeface="Arial" pitchFamily="34" charset="0"/>
              </a:rPr>
              <a:t>HC Evans</a:t>
            </a:r>
          </a:p>
          <a:p>
            <a:pPr marL="457200" indent="-457200" algn="just">
              <a:buFont typeface="+mj-lt"/>
              <a:buAutoNum type="arabicPeriod"/>
            </a:pPr>
            <a:r>
              <a:rPr lang="vi-VN" sz="2400" dirty="0" smtClean="0">
                <a:solidFill>
                  <a:srgbClr val="0000CC"/>
                </a:solidFill>
                <a:latin typeface="Arial" pitchFamily="34" charset="0"/>
                <a:cs typeface="Arial" pitchFamily="34" charset="0"/>
              </a:rPr>
              <a:t>Cường lách</a:t>
            </a: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30</a:t>
            </a:fld>
            <a:endParaRPr lang="en-US"/>
          </a:p>
        </p:txBody>
      </p:sp>
    </p:spTree>
    <p:extLst>
      <p:ext uri="{BB962C8B-B14F-4D97-AF65-F5344CB8AC3E}">
        <p14:creationId xmlns:p14="http://schemas.microsoft.com/office/powerpoint/2010/main" val="68511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anim calcmode="lin" valueType="num">
                                      <p:cBhvr>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000"/>
                                        <p:tgtEl>
                                          <p:spTgt spid="3">
                                            <p:txEl>
                                              <p:pRg st="5" end="5"/>
                                            </p:txEl>
                                          </p:spTgt>
                                        </p:tgtEl>
                                      </p:cBhvr>
                                    </p:animEffect>
                                    <p:anim calcmode="lin" valueType="num">
                                      <p:cBhvr>
                                        <p:cTn id="3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barn(inVertical)">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wipe(down)">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wipe(down)">
                                      <p:cBhvr>
                                        <p:cTn id="48" dur="500"/>
                                        <p:tgtEl>
                                          <p:spTgt spid="3">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wipe(down)">
                                      <p:cBhvr>
                                        <p:cTn id="53" dur="500"/>
                                        <p:tgtEl>
                                          <p:spTgt spid="3">
                                            <p:txEl>
                                              <p:pRg st="9" end="9"/>
                                            </p:txEl>
                                          </p:spTgt>
                                        </p:tgtEl>
                                      </p:cBhvr>
                                    </p:animEffect>
                                  </p:childTnLst>
                                </p:cTn>
                              </p:par>
                              <p:par>
                                <p:cTn id="54" presetID="22" presetClass="entr" presetSubtype="4" fill="hold" nodeType="with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wipe(down)">
                                      <p:cBhvr>
                                        <p:cTn id="56" dur="500"/>
                                        <p:tgtEl>
                                          <p:spTgt spid="3">
                                            <p:txEl>
                                              <p:pRg st="10" end="10"/>
                                            </p:txEl>
                                          </p:spTgt>
                                        </p:tgtEl>
                                      </p:cBhvr>
                                    </p:animEffect>
                                  </p:childTnLst>
                                </p:cTn>
                              </p:par>
                              <p:par>
                                <p:cTn id="57" presetID="22" presetClass="entr" presetSubtype="4" fill="hold" nodeType="with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animEffect transition="in" filter="wipe(down)">
                                      <p:cBhvr>
                                        <p:cTn id="59" dur="500"/>
                                        <p:tgtEl>
                                          <p:spTgt spid="3">
                                            <p:txEl>
                                              <p:pRg st="11" end="11"/>
                                            </p:txEl>
                                          </p:spTgt>
                                        </p:tgtEl>
                                      </p:cBhvr>
                                    </p:animEffect>
                                  </p:childTnLst>
                                </p:cTn>
                              </p:par>
                              <p:par>
                                <p:cTn id="60" presetID="22" presetClass="entr" presetSubtype="4" fill="hold" nodeType="with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wipe(down)">
                                      <p:cBhvr>
                                        <p:cTn id="62" dur="500"/>
                                        <p:tgtEl>
                                          <p:spTgt spid="3">
                                            <p:txEl>
                                              <p:pRg st="12" end="12"/>
                                            </p:txEl>
                                          </p:spTgt>
                                        </p:tgtEl>
                                      </p:cBhvr>
                                    </p:animEffect>
                                  </p:childTnLst>
                                </p:cTn>
                              </p:par>
                              <p:par>
                                <p:cTn id="63" presetID="22" presetClass="entr" presetSubtype="4" fill="hold" nodeType="withEffect">
                                  <p:stCondLst>
                                    <p:cond delay="0"/>
                                  </p:stCondLst>
                                  <p:childTnLst>
                                    <p:set>
                                      <p:cBhvr>
                                        <p:cTn id="64" dur="1" fill="hold">
                                          <p:stCondLst>
                                            <p:cond delay="0"/>
                                          </p:stCondLst>
                                        </p:cTn>
                                        <p:tgtEl>
                                          <p:spTgt spid="3">
                                            <p:txEl>
                                              <p:pRg st="13" end="13"/>
                                            </p:txEl>
                                          </p:spTgt>
                                        </p:tgtEl>
                                        <p:attrNameLst>
                                          <p:attrName>style.visibility</p:attrName>
                                        </p:attrNameLst>
                                      </p:cBhvr>
                                      <p:to>
                                        <p:strVal val="visible"/>
                                      </p:to>
                                    </p:set>
                                    <p:animEffect transition="in" filter="wipe(down)">
                                      <p:cBhvr>
                                        <p:cTn id="6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59114"/>
            <a:ext cx="8382000" cy="5745163"/>
          </a:xfrm>
        </p:spPr>
        <p:txBody>
          <a:bodyPr>
            <a:normAutofit/>
          </a:bodyPr>
          <a:lstStyle/>
          <a:p>
            <a:pPr marL="0" indent="0" algn="just">
              <a:buNone/>
            </a:pPr>
            <a:r>
              <a:rPr lang="vi-VN" sz="2400" b="1" u="sng" dirty="0" smtClean="0">
                <a:solidFill>
                  <a:srgbClr val="0000CC"/>
                </a:solidFill>
                <a:latin typeface="Arial" panose="020B0604020202020204" pitchFamily="34" charset="0"/>
                <a:cs typeface="Arial" panose="020B0604020202020204" pitchFamily="34" charset="0"/>
              </a:rPr>
              <a:t>CÂU HỎI 9</a:t>
            </a:r>
            <a:r>
              <a:rPr lang="vi-VN" sz="2400" b="1" dirty="0" smtClean="0">
                <a:solidFill>
                  <a:srgbClr val="0000CC"/>
                </a:solidFill>
                <a:latin typeface="Arial" panose="020B0604020202020204" pitchFamily="34" charset="0"/>
                <a:cs typeface="Arial" panose="020B0604020202020204" pitchFamily="34" charset="0"/>
              </a:rPr>
              <a:t>: </a:t>
            </a:r>
          </a:p>
          <a:p>
            <a:pPr marL="0" indent="0" algn="just">
              <a:buNone/>
            </a:pPr>
            <a:r>
              <a:rPr lang="vi-VN" sz="2400" b="1" dirty="0" smtClean="0">
                <a:solidFill>
                  <a:srgbClr val="FF0066"/>
                </a:solidFill>
                <a:latin typeface="Arial" panose="020B0604020202020204" pitchFamily="34" charset="0"/>
                <a:cs typeface="Arial" panose="020B0604020202020204" pitchFamily="34" charset="0"/>
              </a:rPr>
              <a:t>Liệt kê các xét nghiệm giúp xác định chẩn đoán bệnh?</a:t>
            </a:r>
          </a:p>
          <a:p>
            <a:pPr marL="0" indent="0" algn="just">
              <a:buNone/>
            </a:pPr>
            <a:r>
              <a:rPr lang="vi-VN" sz="2400" b="1" dirty="0" smtClean="0">
                <a:solidFill>
                  <a:srgbClr val="0000CC"/>
                </a:solidFill>
                <a:latin typeface="Arial" panose="020B0604020202020204" pitchFamily="34" charset="0"/>
                <a:cs typeface="Arial" panose="020B0604020202020204" pitchFamily="34" charset="0"/>
              </a:rPr>
              <a:t> </a:t>
            </a:r>
            <a:endParaRPr lang="vi-VN" sz="2400" b="1" dirty="0">
              <a:solidFill>
                <a:srgbClr val="0000CC"/>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31</a:t>
            </a:fld>
            <a:endParaRPr lang="en-US"/>
          </a:p>
        </p:txBody>
      </p:sp>
    </p:spTree>
    <p:extLst>
      <p:ext uri="{BB962C8B-B14F-4D97-AF65-F5344CB8AC3E}">
        <p14:creationId xmlns:p14="http://schemas.microsoft.com/office/powerpoint/2010/main" val="26988750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382000" cy="5745163"/>
          </a:xfrm>
        </p:spPr>
        <p:txBody>
          <a:bodyPr>
            <a:normAutofit/>
          </a:bodyPr>
          <a:lstStyle/>
          <a:p>
            <a:pPr marL="0" indent="0" algn="just">
              <a:buNone/>
            </a:pPr>
            <a:r>
              <a:rPr lang="vi-VN" sz="2400" b="1" u="sng" dirty="0">
                <a:solidFill>
                  <a:srgbClr val="0000CC"/>
                </a:solidFill>
                <a:cs typeface="Arial" panose="020B0604020202020204" pitchFamily="34" charset="0"/>
              </a:rPr>
              <a:t>CÂU HỎI 9</a:t>
            </a:r>
            <a:r>
              <a:rPr lang="vi-VN" sz="2400" b="1" dirty="0">
                <a:solidFill>
                  <a:srgbClr val="0000CC"/>
                </a:solidFill>
                <a:cs typeface="Arial" panose="020B0604020202020204" pitchFamily="34" charset="0"/>
              </a:rPr>
              <a:t>: </a:t>
            </a:r>
          </a:p>
          <a:p>
            <a:pPr marL="0" indent="0" algn="just">
              <a:buNone/>
            </a:pPr>
            <a:r>
              <a:rPr lang="vi-VN" sz="2400" b="1" dirty="0" smtClean="0">
                <a:solidFill>
                  <a:srgbClr val="FF0066"/>
                </a:solidFill>
                <a:latin typeface="Arial" panose="020B0604020202020204" pitchFamily="34" charset="0"/>
                <a:cs typeface="Arial" panose="020B0604020202020204" pitchFamily="34" charset="0"/>
              </a:rPr>
              <a:t>Liệt kê các xét nghiệm giúp xác định chẩn đoán bệnh:</a:t>
            </a:r>
          </a:p>
          <a:p>
            <a:pPr marL="0" indent="0" algn="just">
              <a:buNone/>
            </a:pPr>
            <a:endParaRPr lang="vi-VN" sz="2400" b="1" dirty="0" smtClean="0">
              <a:solidFill>
                <a:srgbClr val="0000CC"/>
              </a:solidFill>
              <a:latin typeface="Arial" panose="020B0604020202020204" pitchFamily="34" charset="0"/>
              <a:cs typeface="Arial" panose="020B0604020202020204" pitchFamily="34" charset="0"/>
            </a:endParaRPr>
          </a:p>
          <a:p>
            <a:pPr marL="457200" indent="-457200" algn="just">
              <a:buAutoNum type="arabicPeriod"/>
            </a:pPr>
            <a:r>
              <a:rPr lang="vi-VN" sz="2400" dirty="0" smtClean="0">
                <a:solidFill>
                  <a:srgbClr val="0000CC"/>
                </a:solidFill>
                <a:latin typeface="Arial" panose="020B0604020202020204" pitchFamily="34" charset="0"/>
                <a:cs typeface="Arial" panose="020B0604020202020204" pitchFamily="34" charset="0"/>
              </a:rPr>
              <a:t>Tổng phân tích tế bào máu (</a:t>
            </a:r>
            <a:r>
              <a:rPr lang="vi-VN" sz="2400" dirty="0" smtClean="0">
                <a:solidFill>
                  <a:srgbClr val="0000CC"/>
                </a:solidFill>
                <a:cs typeface="Arial" panose="020B0604020202020204" pitchFamily="34" charset="0"/>
              </a:rPr>
              <a:t>Hồng </a:t>
            </a:r>
            <a:r>
              <a:rPr lang="vi-VN" sz="2400" dirty="0">
                <a:solidFill>
                  <a:srgbClr val="0000CC"/>
                </a:solidFill>
                <a:cs typeface="Arial" panose="020B0604020202020204" pitchFamily="34" charset="0"/>
              </a:rPr>
              <a:t>cầu </a:t>
            </a:r>
            <a:r>
              <a:rPr lang="vi-VN" sz="2400" dirty="0" smtClean="0">
                <a:solidFill>
                  <a:srgbClr val="0000CC"/>
                </a:solidFill>
                <a:cs typeface="Arial" panose="020B0604020202020204" pitchFamily="34" charset="0"/>
              </a:rPr>
              <a:t>lưới)</a:t>
            </a:r>
            <a:endParaRPr lang="vi-VN" sz="2400" dirty="0">
              <a:solidFill>
                <a:srgbClr val="0000CC"/>
              </a:solidFill>
              <a:cs typeface="Arial" panose="020B0604020202020204" pitchFamily="34" charset="0"/>
            </a:endParaRPr>
          </a:p>
          <a:p>
            <a:pPr marL="457200" indent="-457200" algn="just">
              <a:buFont typeface="Arial" panose="020B0604020202020204" pitchFamily="34" charset="0"/>
              <a:buAutoNum type="arabicPeriod"/>
            </a:pPr>
            <a:r>
              <a:rPr lang="vi-VN" sz="2400" dirty="0" smtClean="0">
                <a:solidFill>
                  <a:srgbClr val="0000CC"/>
                </a:solidFill>
              </a:rPr>
              <a:t>Phết </a:t>
            </a:r>
            <a:r>
              <a:rPr lang="vi-VN" sz="2400" dirty="0">
                <a:solidFill>
                  <a:srgbClr val="0000CC"/>
                </a:solidFill>
              </a:rPr>
              <a:t>máu ngoại biên</a:t>
            </a:r>
          </a:p>
          <a:p>
            <a:pPr marL="457200" indent="-457200" algn="just">
              <a:buAutoNum type="arabicPeriod"/>
            </a:pPr>
            <a:r>
              <a:rPr lang="vi-VN" sz="2400" dirty="0" smtClean="0">
                <a:solidFill>
                  <a:srgbClr val="0000CC"/>
                </a:solidFill>
                <a:latin typeface="Arial" panose="020B0604020202020204" pitchFamily="34" charset="0"/>
                <a:cs typeface="Arial" panose="020B0604020202020204" pitchFamily="34" charset="0"/>
              </a:rPr>
              <a:t>Tủy đồ</a:t>
            </a:r>
          </a:p>
          <a:p>
            <a:pPr marL="457200" indent="-457200" algn="just">
              <a:buAutoNum type="arabicPeriod"/>
            </a:pPr>
            <a:r>
              <a:rPr lang="vi-VN" sz="2400" dirty="0" smtClean="0">
                <a:solidFill>
                  <a:srgbClr val="0000CC"/>
                </a:solidFill>
                <a:latin typeface="Arial" panose="020B0604020202020204" pitchFamily="34" charset="0"/>
                <a:cs typeface="Arial" panose="020B0604020202020204" pitchFamily="34" charset="0"/>
              </a:rPr>
              <a:t>Sinh thiết tủy xương</a:t>
            </a:r>
          </a:p>
          <a:p>
            <a:pPr marL="0" indent="0" algn="just">
              <a:buNone/>
            </a:pPr>
            <a:r>
              <a:rPr lang="vi-VN" sz="2400" b="1" dirty="0" smtClean="0">
                <a:solidFill>
                  <a:srgbClr val="0000CC"/>
                </a:solidFill>
                <a:latin typeface="Arial" panose="020B0604020202020204" pitchFamily="34" charset="0"/>
                <a:cs typeface="Arial" panose="020B0604020202020204" pitchFamily="34" charset="0"/>
              </a:rPr>
              <a:t> </a:t>
            </a:r>
            <a:endParaRPr lang="vi-VN" sz="2400" b="1" dirty="0">
              <a:solidFill>
                <a:srgbClr val="0000CC"/>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32</a:t>
            </a:fld>
            <a:endParaRPr lang="en-US"/>
          </a:p>
        </p:txBody>
      </p:sp>
    </p:spTree>
    <p:extLst>
      <p:ext uri="{BB962C8B-B14F-4D97-AF65-F5344CB8AC3E}">
        <p14:creationId xmlns:p14="http://schemas.microsoft.com/office/powerpoint/2010/main" val="212357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fade">
                                      <p:cBhvr>
                                        <p:cTn id="11" dur="1000"/>
                                        <p:tgtEl>
                                          <p:spTgt spid="3">
                                            <p:txEl>
                                              <p:pRg st="4" end="4"/>
                                            </p:txEl>
                                          </p:spTgt>
                                        </p:tgtEl>
                                      </p:cBhvr>
                                    </p:animEffect>
                                    <p:anim calcmode="lin" valueType="num">
                                      <p:cBhvr>
                                        <p:cTn id="1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down)">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circle(in)">
                                      <p:cBhvr>
                                        <p:cTn id="23"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79" y="100598"/>
            <a:ext cx="7886700" cy="1325563"/>
          </a:xfrm>
        </p:spPr>
        <p:txBody>
          <a:bodyPr>
            <a:normAutofit/>
          </a:bodyPr>
          <a:lstStyle/>
          <a:p>
            <a:r>
              <a:rPr lang="vi-VN" sz="2400" b="1" dirty="0" smtClean="0">
                <a:solidFill>
                  <a:srgbClr val="FF0000"/>
                </a:solidFill>
                <a:latin typeface="Arial" panose="020B0604020202020204" pitchFamily="34" charset="0"/>
                <a:cs typeface="Arial" panose="020B0604020202020204" pitchFamily="34" charset="0"/>
              </a:rPr>
              <a:t>1. Tổng </a:t>
            </a:r>
            <a:r>
              <a:rPr lang="vi-VN" sz="2400" b="1" dirty="0">
                <a:solidFill>
                  <a:srgbClr val="FF0000"/>
                </a:solidFill>
                <a:latin typeface="Arial" panose="020B0604020202020204" pitchFamily="34" charset="0"/>
                <a:cs typeface="Arial" panose="020B0604020202020204" pitchFamily="34" charset="0"/>
              </a:rPr>
              <a:t>phân tích tế bào máu </a:t>
            </a:r>
            <a:br>
              <a:rPr lang="vi-VN" sz="2400" b="1" dirty="0">
                <a:solidFill>
                  <a:srgbClr val="FF0000"/>
                </a:solidFill>
                <a:latin typeface="Arial" panose="020B0604020202020204" pitchFamily="34" charset="0"/>
                <a:cs typeface="Arial" panose="020B0604020202020204" pitchFamily="34" charset="0"/>
              </a:rPr>
            </a:br>
            <a:endParaRPr lang="vi-VN" sz="2400" b="1"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184316551"/>
              </p:ext>
            </p:extLst>
          </p:nvPr>
        </p:nvGraphicFramePr>
        <p:xfrm>
          <a:off x="27706" y="1219200"/>
          <a:ext cx="4578928" cy="4986779"/>
        </p:xfrm>
        <a:graphic>
          <a:graphicData uri="http://schemas.openxmlformats.org/drawingml/2006/table">
            <a:tbl>
              <a:tblPr firstRow="1" bandRow="1">
                <a:tableStyleId>{F2DE63D5-997A-4646-A377-4702673A728D}</a:tableStyleId>
              </a:tblPr>
              <a:tblGrid>
                <a:gridCol w="1510215">
                  <a:extLst>
                    <a:ext uri="{9D8B030D-6E8A-4147-A177-3AD203B41FA5}">
                      <a16:colId xmlns="" xmlns:a16="http://schemas.microsoft.com/office/drawing/2014/main" val="20000"/>
                    </a:ext>
                  </a:extLst>
                </a:gridCol>
                <a:gridCol w="158191">
                  <a:extLst>
                    <a:ext uri="{9D8B030D-6E8A-4147-A177-3AD203B41FA5}">
                      <a16:colId xmlns="" xmlns:a16="http://schemas.microsoft.com/office/drawing/2014/main" val="1357796412"/>
                    </a:ext>
                  </a:extLst>
                </a:gridCol>
                <a:gridCol w="1051022">
                  <a:extLst>
                    <a:ext uri="{9D8B030D-6E8A-4147-A177-3AD203B41FA5}">
                      <a16:colId xmlns="" xmlns:a16="http://schemas.microsoft.com/office/drawing/2014/main" val="3287111339"/>
                    </a:ext>
                  </a:extLst>
                </a:gridCol>
                <a:gridCol w="161696">
                  <a:extLst>
                    <a:ext uri="{9D8B030D-6E8A-4147-A177-3AD203B41FA5}">
                      <a16:colId xmlns="" xmlns:a16="http://schemas.microsoft.com/office/drawing/2014/main" val="20002"/>
                    </a:ext>
                  </a:extLst>
                </a:gridCol>
                <a:gridCol w="1697804">
                  <a:extLst>
                    <a:ext uri="{9D8B030D-6E8A-4147-A177-3AD203B41FA5}">
                      <a16:colId xmlns="" xmlns:a16="http://schemas.microsoft.com/office/drawing/2014/main" val="1271466718"/>
                    </a:ext>
                  </a:extLst>
                </a:gridCol>
              </a:tblGrid>
              <a:tr h="585743">
                <a:tc>
                  <a:txBody>
                    <a:bodyPr/>
                    <a:lstStyle/>
                    <a:p>
                      <a:pPr marL="0" marR="0" indent="0" algn="ctr">
                        <a:lnSpc>
                          <a:spcPct val="100000"/>
                        </a:lnSpc>
                        <a:spcBef>
                          <a:spcPts val="0"/>
                        </a:spcBef>
                        <a:spcAft>
                          <a:spcPts val="0"/>
                        </a:spcAft>
                      </a:pPr>
                      <a:r>
                        <a:rPr lang="en-US" sz="1800" dirty="0" smtClean="0">
                          <a:solidFill>
                            <a:srgbClr val="FFFF00"/>
                          </a:solidFill>
                          <a:effectLst/>
                          <a:latin typeface="Arial" panose="020B0604020202020204" pitchFamily="34" charset="0"/>
                          <a:cs typeface="Arial" panose="020B0604020202020204" pitchFamily="34" charset="0"/>
                        </a:rPr>
                        <a:t>Chỉ</a:t>
                      </a:r>
                      <a:r>
                        <a:rPr lang="en-US" sz="1800" baseline="0" dirty="0" smtClean="0">
                          <a:solidFill>
                            <a:srgbClr val="FFFF00"/>
                          </a:solidFill>
                          <a:effectLst/>
                          <a:latin typeface="Arial" panose="020B0604020202020204" pitchFamily="34" charset="0"/>
                          <a:cs typeface="Arial" panose="020B0604020202020204" pitchFamily="34" charset="0"/>
                        </a:rPr>
                        <a:t> </a:t>
                      </a:r>
                      <a:r>
                        <a:rPr lang="en-US" sz="1800" dirty="0" smtClean="0">
                          <a:solidFill>
                            <a:srgbClr val="FFFF00"/>
                          </a:solidFill>
                          <a:effectLst/>
                          <a:latin typeface="Arial" panose="020B0604020202020204" pitchFamily="34" charset="0"/>
                          <a:cs typeface="Arial" panose="020B0604020202020204" pitchFamily="34" charset="0"/>
                        </a:rPr>
                        <a:t>số</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3">
                  <a:txBody>
                    <a:bodyPr/>
                    <a:lstStyle/>
                    <a:p>
                      <a:pPr marL="0" marR="0" indent="0" algn="ctr">
                        <a:lnSpc>
                          <a:spcPct val="100000"/>
                        </a:lnSpc>
                        <a:spcBef>
                          <a:spcPts val="0"/>
                        </a:spcBef>
                        <a:spcAft>
                          <a:spcPts val="0"/>
                        </a:spcAft>
                        <a:tabLst>
                          <a:tab pos="287020" algn="l"/>
                        </a:tabLst>
                      </a:pPr>
                      <a:r>
                        <a:rPr lang="en-US" sz="1800" dirty="0">
                          <a:solidFill>
                            <a:srgbClr val="FFFF00"/>
                          </a:solidFill>
                          <a:effectLst/>
                          <a:latin typeface="Arial" panose="020B0604020202020204" pitchFamily="34" charset="0"/>
                          <a:cs typeface="Arial" panose="020B0604020202020204" pitchFamily="34" charset="0"/>
                        </a:rPr>
                        <a:t>Kết </a:t>
                      </a:r>
                      <a:r>
                        <a:rPr lang="en-US" sz="1800" dirty="0" smtClean="0">
                          <a:solidFill>
                            <a:srgbClr val="FFFF00"/>
                          </a:solidFill>
                          <a:effectLst/>
                          <a:latin typeface="Arial" panose="020B0604020202020204" pitchFamily="34" charset="0"/>
                          <a:cs typeface="Arial" panose="020B0604020202020204" pitchFamily="34" charset="0"/>
                        </a:rPr>
                        <a:t>quả</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hMerge="1">
                  <a:txBody>
                    <a:bodyPr/>
                    <a:lstStyle/>
                    <a:p>
                      <a:pPr marL="0" marR="0" indent="0" algn="ctr">
                        <a:lnSpc>
                          <a:spcPct val="100000"/>
                        </a:lnSpc>
                        <a:spcBef>
                          <a:spcPts val="0"/>
                        </a:spcBef>
                        <a:spcAft>
                          <a:spcPts val="0"/>
                        </a:spcAft>
                      </a:pP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spcBef>
                          <a:spcPts val="0"/>
                        </a:spcBef>
                        <a:spcAft>
                          <a:spcPts val="0"/>
                        </a:spcAft>
                      </a:pPr>
                      <a:r>
                        <a:rPr lang="en-US" sz="1800" dirty="0" smtClean="0">
                          <a:solidFill>
                            <a:srgbClr val="FFFF00"/>
                          </a:solidFill>
                          <a:effectLst/>
                          <a:latin typeface="Arial" panose="020B0604020202020204" pitchFamily="34" charset="0"/>
                          <a:cs typeface="Arial" panose="020B0604020202020204" pitchFamily="34" charset="0"/>
                        </a:rPr>
                        <a:t>GT </a:t>
                      </a:r>
                      <a:r>
                        <a:rPr lang="en-US" sz="1800" dirty="0">
                          <a:solidFill>
                            <a:srgbClr val="FFFF00"/>
                          </a:solidFill>
                          <a:effectLst/>
                          <a:latin typeface="Arial" panose="020B0604020202020204" pitchFamily="34" charset="0"/>
                          <a:cs typeface="Arial" panose="020B0604020202020204" pitchFamily="34" charset="0"/>
                        </a:rPr>
                        <a:t>bình thường</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00"/>
                  </a:ext>
                </a:extLst>
              </a:tr>
              <a:tr h="395594">
                <a:tc gridSpan="5">
                  <a:txBody>
                    <a:bodyPr/>
                    <a:lstStyle/>
                    <a:p>
                      <a:pPr marL="0" marR="0" indent="0" algn="ctr">
                        <a:lnSpc>
                          <a:spcPct val="150000"/>
                        </a:lnSpc>
                        <a:spcBef>
                          <a:spcPts val="0"/>
                        </a:spcBef>
                        <a:spcAft>
                          <a:spcPts val="0"/>
                        </a:spcAft>
                      </a:pP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hMerge="1">
                  <a:txBody>
                    <a:bodyPr/>
                    <a:lstStyle/>
                    <a:p>
                      <a:endParaRPr lang="vi-VN"/>
                    </a:p>
                  </a:txBody>
                  <a:tcPr/>
                </a:tc>
                <a:tc hMerge="1">
                  <a:txBody>
                    <a:bodyPr/>
                    <a:lstStyle/>
                    <a:p>
                      <a:endParaRPr lang="en-US"/>
                    </a:p>
                  </a:txBody>
                  <a:tcPr/>
                </a:tc>
                <a:tc hMerge="1">
                  <a:txBody>
                    <a:bodyPr/>
                    <a:lstStyle/>
                    <a:p>
                      <a:endParaRPr lang="vi-VN"/>
                    </a:p>
                  </a:txBody>
                  <a:tcPr/>
                </a:tc>
                <a:extLst>
                  <a:ext uri="{0D108BD9-81ED-4DB2-BD59-A6C34878D82A}">
                    <a16:rowId xmlns="" xmlns:a16="http://schemas.microsoft.com/office/drawing/2014/main" val="10001"/>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RBC</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1800" b="1" dirty="0" smtClean="0">
                          <a:solidFill>
                            <a:srgbClr val="0000CC"/>
                          </a:solidFill>
                          <a:effectLst/>
                          <a:latin typeface="Arial" panose="020B0604020202020204" pitchFamily="34" charset="0"/>
                          <a:cs typeface="Arial" panose="020B0604020202020204" pitchFamily="34" charset="0"/>
                        </a:rPr>
                        <a:t>2,25</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smtClean="0">
                          <a:solidFill>
                            <a:srgbClr val="0000CC"/>
                          </a:solidFill>
                          <a:effectLst/>
                          <a:latin typeface="Arial" panose="020B0604020202020204" pitchFamily="34" charset="0"/>
                          <a:cs typeface="Arial" panose="020B0604020202020204" pitchFamily="34" charset="0"/>
                        </a:rPr>
                        <a:t>4,2 – 5,4</a:t>
                      </a:r>
                      <a:r>
                        <a:rPr lang="vi-VN" sz="1800" b="0" dirty="0" smtClean="0">
                          <a:solidFill>
                            <a:srgbClr val="0000CC"/>
                          </a:solidFill>
                          <a:effectLst/>
                          <a:latin typeface="Arial" panose="020B0604020202020204" pitchFamily="34" charset="0"/>
                          <a:cs typeface="Arial" panose="020B0604020202020204" pitchFamily="34" charset="0"/>
                        </a:rPr>
                        <a:t> G/L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 xmlns:a16="http://schemas.microsoft.com/office/drawing/2014/main" val="10002"/>
                  </a:ext>
                </a:extLst>
              </a:tr>
              <a:tr h="439308">
                <a:tc gridSpan="2">
                  <a:txBody>
                    <a:bodyPr/>
                    <a:lstStyle/>
                    <a:p>
                      <a:pPr marL="0" marR="0" indent="360045" algn="l">
                        <a:lnSpc>
                          <a:spcPct val="150000"/>
                        </a:lnSpc>
                        <a:spcBef>
                          <a:spcPts val="0"/>
                        </a:spcBef>
                        <a:spcAft>
                          <a:spcPts val="0"/>
                        </a:spcAft>
                      </a:pPr>
                      <a:r>
                        <a:rPr lang="en-US" sz="1800" b="1" dirty="0" err="1" smtClean="0">
                          <a:solidFill>
                            <a:srgbClr val="0000CC"/>
                          </a:solidFill>
                          <a:effectLst/>
                          <a:latin typeface="Arial" panose="020B0604020202020204" pitchFamily="34" charset="0"/>
                          <a:cs typeface="Arial" panose="020B0604020202020204" pitchFamily="34" charset="0"/>
                        </a:rPr>
                        <a:t>Hb</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1800" b="1" dirty="0" smtClean="0">
                          <a:solidFill>
                            <a:srgbClr val="0000CC"/>
                          </a:solidFill>
                          <a:effectLst/>
                          <a:latin typeface="Arial" panose="020B0604020202020204" pitchFamily="34" charset="0"/>
                          <a:cs typeface="Arial" panose="020B0604020202020204" pitchFamily="34" charset="0"/>
                        </a:rPr>
                        <a:t>6,7</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12 </a:t>
                      </a:r>
                      <a:r>
                        <a:rPr lang="en-US" sz="1800" b="0" dirty="0" smtClean="0">
                          <a:solidFill>
                            <a:srgbClr val="0000CC"/>
                          </a:solidFill>
                          <a:effectLst/>
                          <a:latin typeface="Arial" panose="020B0604020202020204" pitchFamily="34" charset="0"/>
                          <a:cs typeface="Arial" panose="020B0604020202020204" pitchFamily="34" charset="0"/>
                        </a:rPr>
                        <a:t>– 16</a:t>
                      </a:r>
                      <a:r>
                        <a:rPr lang="vi-VN" sz="1800" b="0" dirty="0" smtClean="0">
                          <a:solidFill>
                            <a:srgbClr val="0000CC"/>
                          </a:solidFill>
                          <a:effectLst/>
                          <a:latin typeface="Arial" panose="020B0604020202020204" pitchFamily="34" charset="0"/>
                          <a:cs typeface="Arial" panose="020B0604020202020204" pitchFamily="34" charset="0"/>
                        </a:rPr>
                        <a:t> g/dL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 xmlns:a16="http://schemas.microsoft.com/office/drawing/2014/main" val="10003"/>
                  </a:ext>
                </a:extLst>
              </a:tr>
              <a:tr h="439308">
                <a:tc gridSpan="2">
                  <a:txBody>
                    <a:bodyPr/>
                    <a:lstStyle/>
                    <a:p>
                      <a:pPr marL="0" marR="0" indent="360045" algn="l">
                        <a:lnSpc>
                          <a:spcPct val="150000"/>
                        </a:lnSpc>
                        <a:spcBef>
                          <a:spcPts val="0"/>
                        </a:spcBef>
                        <a:spcAft>
                          <a:spcPts val="0"/>
                        </a:spcAft>
                      </a:pPr>
                      <a:r>
                        <a:rPr lang="en-US" sz="1800" b="1" dirty="0" err="1" smtClean="0">
                          <a:solidFill>
                            <a:srgbClr val="0000CC"/>
                          </a:solidFill>
                          <a:effectLst/>
                          <a:latin typeface="Arial" panose="020B0604020202020204" pitchFamily="34" charset="0"/>
                          <a:cs typeface="Arial" panose="020B0604020202020204" pitchFamily="34" charset="0"/>
                        </a:rPr>
                        <a:t>Hct</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1800" b="1" dirty="0" smtClean="0">
                          <a:solidFill>
                            <a:srgbClr val="0000CC"/>
                          </a:solidFill>
                          <a:effectLst/>
                          <a:latin typeface="Arial" panose="020B0604020202020204" pitchFamily="34" charset="0"/>
                          <a:cs typeface="Arial" panose="020B0604020202020204" pitchFamily="34" charset="0"/>
                        </a:rPr>
                        <a:t>21,3</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37 </a:t>
                      </a:r>
                      <a:r>
                        <a:rPr lang="en-US" sz="1800" b="0" dirty="0" smtClean="0">
                          <a:solidFill>
                            <a:srgbClr val="0000CC"/>
                          </a:solidFill>
                          <a:effectLst/>
                          <a:latin typeface="Arial" panose="020B0604020202020204" pitchFamily="34" charset="0"/>
                          <a:cs typeface="Arial" panose="020B0604020202020204" pitchFamily="34" charset="0"/>
                        </a:rPr>
                        <a:t>– 52</a:t>
                      </a:r>
                      <a:r>
                        <a:rPr lang="vi-VN" sz="1800" b="0" dirty="0" smtClean="0">
                          <a:solidFill>
                            <a:srgbClr val="0000CC"/>
                          </a:solidFill>
                          <a:effectLst/>
                          <a:latin typeface="Arial" panose="020B0604020202020204" pitchFamily="34" charset="0"/>
                          <a:cs typeface="Arial" panose="020B0604020202020204" pitchFamily="34" charset="0"/>
                        </a:rPr>
                        <a:t> %</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 xmlns:a16="http://schemas.microsoft.com/office/drawing/2014/main" val="10004"/>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MCV</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1800" b="1"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90</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80 </a:t>
                      </a:r>
                      <a:r>
                        <a:rPr lang="en-US" sz="1800" b="0" dirty="0" smtClean="0">
                          <a:solidFill>
                            <a:srgbClr val="0000CC"/>
                          </a:solidFill>
                          <a:effectLst/>
                          <a:latin typeface="Arial" panose="020B0604020202020204" pitchFamily="34" charset="0"/>
                          <a:cs typeface="Arial" panose="020B0604020202020204" pitchFamily="34" charset="0"/>
                        </a:rPr>
                        <a:t>– 99</a:t>
                      </a:r>
                      <a:r>
                        <a:rPr lang="vi-VN" sz="1800" b="0" dirty="0" smtClean="0">
                          <a:solidFill>
                            <a:srgbClr val="0000CC"/>
                          </a:solidFill>
                          <a:effectLst/>
                          <a:latin typeface="Arial" panose="020B0604020202020204" pitchFamily="34" charset="0"/>
                          <a:cs typeface="Arial" panose="020B0604020202020204" pitchFamily="34" charset="0"/>
                        </a:rPr>
                        <a:t> fL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 xmlns:a16="http://schemas.microsoft.com/office/drawing/2014/main" val="10005"/>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MCH</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1800" b="1" dirty="0" smtClean="0">
                          <a:solidFill>
                            <a:srgbClr val="0000CC"/>
                          </a:solidFill>
                          <a:effectLst/>
                          <a:latin typeface="Arial" panose="020B0604020202020204" pitchFamily="34" charset="0"/>
                          <a:cs typeface="Arial" panose="020B0604020202020204" pitchFamily="34" charset="0"/>
                        </a:rPr>
                        <a:t>30</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27 </a:t>
                      </a:r>
                      <a:r>
                        <a:rPr lang="en-US" sz="1800" b="0" dirty="0" smtClean="0">
                          <a:solidFill>
                            <a:srgbClr val="0000CC"/>
                          </a:solidFill>
                          <a:effectLst/>
                          <a:latin typeface="Arial" panose="020B0604020202020204" pitchFamily="34" charset="0"/>
                          <a:cs typeface="Arial" panose="020B0604020202020204" pitchFamily="34" charset="0"/>
                        </a:rPr>
                        <a:t>– 31</a:t>
                      </a:r>
                      <a:r>
                        <a:rPr lang="vi-VN" sz="1800" b="0" dirty="0" smtClean="0">
                          <a:solidFill>
                            <a:srgbClr val="0000CC"/>
                          </a:solidFill>
                          <a:effectLst/>
                          <a:latin typeface="Arial" panose="020B0604020202020204" pitchFamily="34" charset="0"/>
                          <a:cs typeface="Arial" panose="020B0604020202020204" pitchFamily="34" charset="0"/>
                        </a:rPr>
                        <a:t> pg</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 xmlns:a16="http://schemas.microsoft.com/office/drawing/2014/main" val="10006"/>
                  </a:ext>
                </a:extLst>
              </a:tr>
              <a:tr h="439308">
                <a:tc gridSpan="2">
                  <a:txBody>
                    <a:bodyPr/>
                    <a:lstStyle/>
                    <a:p>
                      <a:pPr marL="0" marR="0" indent="360045" algn="l">
                        <a:lnSpc>
                          <a:spcPct val="150000"/>
                        </a:lnSpc>
                        <a:spcBef>
                          <a:spcPts val="0"/>
                        </a:spcBef>
                        <a:spcAft>
                          <a:spcPts val="0"/>
                        </a:spcAft>
                      </a:pPr>
                      <a:r>
                        <a:rPr lang="en-US" sz="1800" b="1" dirty="0" smtClean="0">
                          <a:solidFill>
                            <a:srgbClr val="0000CC"/>
                          </a:solidFill>
                          <a:effectLst/>
                          <a:latin typeface="Arial" panose="020B0604020202020204" pitchFamily="34" charset="0"/>
                          <a:cs typeface="Arial" panose="020B0604020202020204" pitchFamily="34" charset="0"/>
                        </a:rPr>
                        <a:t>MCHC</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1800" b="1" dirty="0" smtClean="0">
                          <a:solidFill>
                            <a:srgbClr val="0000CC"/>
                          </a:solidFill>
                          <a:effectLst/>
                          <a:latin typeface="Arial" panose="020B0604020202020204" pitchFamily="34" charset="0"/>
                          <a:cs typeface="Arial" panose="020B0604020202020204" pitchFamily="34" charset="0"/>
                        </a:rPr>
                        <a:t>34</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32 </a:t>
                      </a:r>
                      <a:r>
                        <a:rPr lang="en-US" sz="1800" b="0" dirty="0" smtClean="0">
                          <a:solidFill>
                            <a:srgbClr val="0000CC"/>
                          </a:solidFill>
                          <a:effectLst/>
                          <a:latin typeface="Arial" panose="020B0604020202020204" pitchFamily="34" charset="0"/>
                          <a:cs typeface="Arial" panose="020B0604020202020204" pitchFamily="34" charset="0"/>
                        </a:rPr>
                        <a:t>– 36</a:t>
                      </a:r>
                      <a:r>
                        <a:rPr lang="vi-VN" sz="1800" b="0" dirty="0" smtClean="0">
                          <a:solidFill>
                            <a:srgbClr val="0000CC"/>
                          </a:solidFill>
                          <a:effectLst/>
                          <a:latin typeface="Arial" panose="020B0604020202020204" pitchFamily="34" charset="0"/>
                          <a:cs typeface="Arial" panose="020B0604020202020204" pitchFamily="34" charset="0"/>
                        </a:rPr>
                        <a:t> g/dL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 xmlns:a16="http://schemas.microsoft.com/office/drawing/2014/main" val="10007"/>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PLT</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vi-VN" sz="1800" b="1" dirty="0" smtClean="0">
                          <a:solidFill>
                            <a:srgbClr val="0000CC"/>
                          </a:solidFill>
                          <a:effectLst/>
                          <a:latin typeface="Arial" panose="020B0604020202020204" pitchFamily="34" charset="0"/>
                          <a:ea typeface="+mn-ea"/>
                          <a:cs typeface="Arial" panose="020B0604020202020204" pitchFamily="34" charset="0"/>
                        </a:rPr>
                        <a:t>16</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150 </a:t>
                      </a:r>
                      <a:r>
                        <a:rPr lang="en-US" sz="1800" dirty="0" smtClean="0">
                          <a:solidFill>
                            <a:srgbClr val="0000CC"/>
                          </a:solidFill>
                          <a:effectLst/>
                          <a:latin typeface="Arial" panose="020B0604020202020204" pitchFamily="34" charset="0"/>
                          <a:cs typeface="Arial" panose="020B0604020202020204" pitchFamily="34" charset="0"/>
                        </a:rPr>
                        <a:t>– 400</a:t>
                      </a:r>
                      <a:r>
                        <a:rPr lang="vi-VN" sz="1800" dirty="0" smtClean="0">
                          <a:solidFill>
                            <a:srgbClr val="0000CC"/>
                          </a:solidFill>
                          <a:effectLst/>
                          <a:latin typeface="Arial" panose="020B0604020202020204" pitchFamily="34" charset="0"/>
                          <a:cs typeface="Arial" panose="020B0604020202020204" pitchFamily="34" charset="0"/>
                        </a:rPr>
                        <a:t>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 xmlns:a16="http://schemas.microsoft.com/office/drawing/2014/main" val="10008"/>
                  </a:ext>
                </a:extLst>
              </a:tr>
              <a:tr h="439308">
                <a:tc gridSpan="2">
                  <a:txBody>
                    <a:bodyPr/>
                    <a:lstStyle/>
                    <a:p>
                      <a:pPr marL="0" marR="0" indent="360045" algn="l">
                        <a:lnSpc>
                          <a:spcPct val="150000"/>
                        </a:lnSpc>
                        <a:spcBef>
                          <a:spcPts val="0"/>
                        </a:spcBef>
                        <a:spcAft>
                          <a:spcPts val="0"/>
                        </a:spcAft>
                      </a:pPr>
                      <a:r>
                        <a:rPr lang="vi-VN" sz="1800" b="1"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HC</a:t>
                      </a:r>
                      <a:r>
                        <a:rPr lang="vi-VN" sz="1800" b="1" baseline="0"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 lưới</a:t>
                      </a:r>
                    </a:p>
                    <a:p>
                      <a:pPr marL="0" marR="0" indent="360045" algn="l">
                        <a:lnSpc>
                          <a:spcPct val="150000"/>
                        </a:lnSpc>
                        <a:spcBef>
                          <a:spcPts val="0"/>
                        </a:spcBef>
                        <a:spcAft>
                          <a:spcPts val="0"/>
                        </a:spcAft>
                      </a:pP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vi-VN" sz="2000" b="1"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1</a:t>
                      </a:r>
                      <a:r>
                        <a:rPr lang="en-US" sz="2000" b="1"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 </a:t>
                      </a:r>
                      <a:endParaRPr lang="vi-VN" sz="2000" b="1"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vi-VN" sz="2000" b="1"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22.5 </a:t>
                      </a:r>
                      <a:endParaRPr lang="en-US" sz="2000" b="1"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vi-VN" sz="1800"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0,5 – 2 %</a:t>
                      </a:r>
                    </a:p>
                    <a:p>
                      <a:pPr marL="0" marR="0" indent="0" algn="ctr">
                        <a:lnSpc>
                          <a:spcPct val="150000"/>
                        </a:lnSpc>
                        <a:spcBef>
                          <a:spcPts val="0"/>
                        </a:spcBef>
                        <a:spcAft>
                          <a:spcPts val="0"/>
                        </a:spcAft>
                      </a:pPr>
                      <a:r>
                        <a:rPr lang="vi-VN" sz="1800"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25</a:t>
                      </a:r>
                      <a:r>
                        <a:rPr lang="vi-VN" sz="1800" baseline="0"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 – 75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 xmlns:a16="http://schemas.microsoft.com/office/drawing/2014/main" val="306925878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58063890"/>
              </p:ext>
            </p:extLst>
          </p:nvPr>
        </p:nvGraphicFramePr>
        <p:xfrm>
          <a:off x="4606634" y="763375"/>
          <a:ext cx="4537366" cy="5958100"/>
        </p:xfrm>
        <a:graphic>
          <a:graphicData uri="http://schemas.openxmlformats.org/drawingml/2006/table">
            <a:tbl>
              <a:tblPr firstRow="1" bandRow="1">
                <a:tableStyleId>{F2DE63D5-997A-4646-A377-4702673A728D}</a:tableStyleId>
              </a:tblPr>
              <a:tblGrid>
                <a:gridCol w="1737721">
                  <a:extLst>
                    <a:ext uri="{9D8B030D-6E8A-4147-A177-3AD203B41FA5}">
                      <a16:colId xmlns="" xmlns:a16="http://schemas.microsoft.com/office/drawing/2014/main" val="20000"/>
                    </a:ext>
                  </a:extLst>
                </a:gridCol>
                <a:gridCol w="1207990">
                  <a:extLst>
                    <a:ext uri="{9D8B030D-6E8A-4147-A177-3AD203B41FA5}">
                      <a16:colId xmlns="" xmlns:a16="http://schemas.microsoft.com/office/drawing/2014/main" val="20001"/>
                    </a:ext>
                  </a:extLst>
                </a:gridCol>
                <a:gridCol w="1591655">
                  <a:extLst>
                    <a:ext uri="{9D8B030D-6E8A-4147-A177-3AD203B41FA5}">
                      <a16:colId xmlns="" xmlns:a16="http://schemas.microsoft.com/office/drawing/2014/main" val="20002"/>
                    </a:ext>
                  </a:extLst>
                </a:gridCol>
              </a:tblGrid>
              <a:tr h="880865">
                <a:tc>
                  <a:txBody>
                    <a:bodyPr/>
                    <a:lstStyle/>
                    <a:p>
                      <a:pPr marL="0" marR="0" indent="0" algn="ctr">
                        <a:lnSpc>
                          <a:spcPct val="100000"/>
                        </a:lnSpc>
                        <a:spcBef>
                          <a:spcPts val="0"/>
                        </a:spcBef>
                        <a:spcAft>
                          <a:spcPts val="0"/>
                        </a:spcAft>
                      </a:pPr>
                      <a:r>
                        <a:rPr lang="en-US" sz="1800" dirty="0" smtClean="0">
                          <a:solidFill>
                            <a:srgbClr val="FFFF00"/>
                          </a:solidFill>
                          <a:effectLst/>
                          <a:latin typeface="Arial" panose="020B0604020202020204" pitchFamily="34" charset="0"/>
                          <a:cs typeface="Arial" panose="020B0604020202020204" pitchFamily="34" charset="0"/>
                        </a:rPr>
                        <a:t>Chỉ </a:t>
                      </a:r>
                      <a:r>
                        <a:rPr lang="en-US" sz="1800" dirty="0">
                          <a:solidFill>
                            <a:srgbClr val="FFFF00"/>
                          </a:solidFill>
                          <a:effectLst/>
                          <a:latin typeface="Arial" panose="020B0604020202020204" pitchFamily="34" charset="0"/>
                          <a:cs typeface="Arial" panose="020B0604020202020204" pitchFamily="34" charset="0"/>
                        </a:rPr>
                        <a:t>số</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spcBef>
                          <a:spcPts val="0"/>
                        </a:spcBef>
                        <a:spcAft>
                          <a:spcPts val="0"/>
                        </a:spcAft>
                        <a:tabLst>
                          <a:tab pos="287020" algn="l"/>
                        </a:tabLst>
                      </a:pPr>
                      <a:r>
                        <a:rPr lang="en-US" sz="1800" dirty="0" err="1">
                          <a:solidFill>
                            <a:srgbClr val="FFFF00"/>
                          </a:solidFill>
                          <a:effectLst/>
                          <a:latin typeface="Arial" panose="020B0604020202020204" pitchFamily="34" charset="0"/>
                          <a:cs typeface="Arial" panose="020B0604020202020204" pitchFamily="34" charset="0"/>
                        </a:rPr>
                        <a:t>Kết</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quả</a:t>
                      </a:r>
                      <a:r>
                        <a:rPr lang="en-US" sz="1800" dirty="0">
                          <a:solidFill>
                            <a:srgbClr val="FFFF00"/>
                          </a:solidFill>
                          <a:effectLst/>
                          <a:latin typeface="Arial" panose="020B0604020202020204" pitchFamily="34" charset="0"/>
                          <a:cs typeface="Arial" panose="020B0604020202020204" pitchFamily="34" charset="0"/>
                        </a:rPr>
                        <a:t> BN</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spcBef>
                          <a:spcPts val="0"/>
                        </a:spcBef>
                        <a:spcAft>
                          <a:spcPts val="0"/>
                        </a:spcAft>
                      </a:pPr>
                      <a:r>
                        <a:rPr lang="en-US" sz="1800" dirty="0" err="1">
                          <a:solidFill>
                            <a:srgbClr val="FFFF00"/>
                          </a:solidFill>
                          <a:effectLst/>
                          <a:latin typeface="Arial" panose="020B0604020202020204" pitchFamily="34" charset="0"/>
                          <a:cs typeface="Arial" panose="020B0604020202020204" pitchFamily="34" charset="0"/>
                        </a:rPr>
                        <a:t>Giá</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trị</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bình</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thường</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00"/>
                  </a:ext>
                </a:extLst>
              </a:tr>
              <a:tr h="642315">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WBC</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smtClean="0">
                          <a:solidFill>
                            <a:srgbClr val="0000CC"/>
                          </a:solidFill>
                          <a:effectLst/>
                          <a:latin typeface="Arial" panose="020B0604020202020204" pitchFamily="34" charset="0"/>
                          <a:cs typeface="Arial" panose="020B0604020202020204" pitchFamily="34" charset="0"/>
                        </a:rPr>
                        <a:t>3.0</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smtClean="0">
                          <a:solidFill>
                            <a:srgbClr val="0000CC"/>
                          </a:solidFill>
                          <a:effectLst/>
                          <a:latin typeface="Arial" panose="020B0604020202020204" pitchFamily="34" charset="0"/>
                          <a:cs typeface="Arial" panose="020B0604020202020204" pitchFamily="34" charset="0"/>
                        </a:rPr>
                        <a:t>5,2 – 10,0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01"/>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%NEUT</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smtClean="0">
                          <a:solidFill>
                            <a:srgbClr val="0000CC"/>
                          </a:solidFill>
                          <a:effectLst/>
                          <a:latin typeface="Arial" panose="020B0604020202020204" pitchFamily="34" charset="0"/>
                          <a:cs typeface="Arial" panose="020B0604020202020204" pitchFamily="34" charset="0"/>
                        </a:rPr>
                        <a:t>30</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40 </a:t>
                      </a:r>
                      <a:r>
                        <a:rPr lang="en-US" sz="1800" dirty="0" smtClean="0">
                          <a:solidFill>
                            <a:srgbClr val="0000CC"/>
                          </a:solidFill>
                          <a:effectLst/>
                          <a:latin typeface="Arial" panose="020B0604020202020204" pitchFamily="34" charset="0"/>
                          <a:cs typeface="Arial" panose="020B0604020202020204" pitchFamily="34" charset="0"/>
                        </a:rPr>
                        <a:t>– 74 %</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02"/>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%LYMPH</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smtClean="0">
                          <a:solidFill>
                            <a:srgbClr val="0000CC"/>
                          </a:solidFill>
                          <a:effectLst/>
                          <a:latin typeface="Arial" panose="020B0604020202020204" pitchFamily="34" charset="0"/>
                          <a:ea typeface="+mn-ea"/>
                          <a:cs typeface="Arial" panose="020B0604020202020204" pitchFamily="34" charset="0"/>
                        </a:rPr>
                        <a:t>60</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19 </a:t>
                      </a:r>
                      <a:r>
                        <a:rPr lang="en-US" sz="1800" dirty="0" smtClean="0">
                          <a:solidFill>
                            <a:srgbClr val="0000CC"/>
                          </a:solidFill>
                          <a:effectLst/>
                          <a:latin typeface="Arial" panose="020B0604020202020204" pitchFamily="34" charset="0"/>
                          <a:cs typeface="Arial" panose="020B0604020202020204" pitchFamily="34" charset="0"/>
                        </a:rPr>
                        <a:t>– 48 %</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03"/>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%MONO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smtClean="0">
                          <a:solidFill>
                            <a:srgbClr val="0000CC"/>
                          </a:solidFill>
                          <a:effectLst/>
                          <a:latin typeface="Arial" panose="020B0604020202020204" pitchFamily="34" charset="0"/>
                          <a:ea typeface="+mn-ea"/>
                          <a:cs typeface="Arial" panose="020B0604020202020204" pitchFamily="34" charset="0"/>
                        </a:rPr>
                        <a:t>5,4</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smtClean="0">
                          <a:solidFill>
                            <a:srgbClr val="0000CC"/>
                          </a:solidFill>
                          <a:effectLst/>
                          <a:latin typeface="Arial" panose="020B0604020202020204" pitchFamily="34" charset="0"/>
                          <a:cs typeface="Arial" panose="020B0604020202020204" pitchFamily="34" charset="0"/>
                        </a:rPr>
                        <a:t>3,4 – 9 %</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04"/>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%ESO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smtClean="0">
                          <a:solidFill>
                            <a:srgbClr val="0000CC"/>
                          </a:solidFill>
                          <a:effectLst/>
                          <a:latin typeface="Arial" panose="020B0604020202020204" pitchFamily="34" charset="0"/>
                          <a:cs typeface="Arial" panose="020B0604020202020204" pitchFamily="34" charset="0"/>
                        </a:rPr>
                        <a:t>3,3</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0 </a:t>
                      </a:r>
                      <a:r>
                        <a:rPr lang="en-US" sz="1800" dirty="0" smtClean="0">
                          <a:solidFill>
                            <a:srgbClr val="0000CC"/>
                          </a:solidFill>
                          <a:effectLst/>
                          <a:latin typeface="Arial" panose="020B0604020202020204" pitchFamily="34" charset="0"/>
                          <a:cs typeface="Arial" panose="020B0604020202020204" pitchFamily="34" charset="0"/>
                        </a:rPr>
                        <a:t>– 7 %</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05"/>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%BASO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smtClean="0">
                          <a:solidFill>
                            <a:srgbClr val="0000CC"/>
                          </a:solidFill>
                          <a:effectLst/>
                          <a:latin typeface="Arial" panose="020B0604020202020204" pitchFamily="34" charset="0"/>
                          <a:ea typeface="+mn-ea"/>
                          <a:cs typeface="Arial" panose="020B0604020202020204" pitchFamily="34" charset="0"/>
                        </a:rPr>
                        <a:t>1,3</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0 </a:t>
                      </a:r>
                      <a:r>
                        <a:rPr lang="en-US" sz="1800" dirty="0" smtClean="0">
                          <a:solidFill>
                            <a:srgbClr val="0000CC"/>
                          </a:solidFill>
                          <a:effectLst/>
                          <a:latin typeface="Arial" panose="020B0604020202020204" pitchFamily="34" charset="0"/>
                          <a:cs typeface="Arial" panose="020B0604020202020204" pitchFamily="34" charset="0"/>
                        </a:rPr>
                        <a:t>– 1,5 %</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06"/>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#NEUT</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smtClean="0">
                          <a:solidFill>
                            <a:srgbClr val="0000CC"/>
                          </a:solidFill>
                          <a:effectLst/>
                          <a:latin typeface="Arial" panose="020B0604020202020204" pitchFamily="34" charset="0"/>
                          <a:ea typeface="+mn-ea"/>
                          <a:cs typeface="Arial" panose="020B0604020202020204" pitchFamily="34" charset="0"/>
                        </a:rPr>
                        <a:t>0.9</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smtClean="0">
                          <a:solidFill>
                            <a:srgbClr val="0000CC"/>
                          </a:solidFill>
                          <a:effectLst/>
                          <a:latin typeface="Arial" panose="020B0604020202020204" pitchFamily="34" charset="0"/>
                          <a:cs typeface="Arial" panose="020B0604020202020204" pitchFamily="34" charset="0"/>
                        </a:rPr>
                        <a:t>1,7 – 7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07"/>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#LYMPH</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smtClean="0">
                          <a:solidFill>
                            <a:srgbClr val="0000CC"/>
                          </a:solidFill>
                          <a:effectLst/>
                          <a:latin typeface="Arial" panose="020B0604020202020204" pitchFamily="34" charset="0"/>
                          <a:cs typeface="Arial" panose="020B0604020202020204" pitchFamily="34" charset="0"/>
                        </a:rPr>
                        <a:t>1,8</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smtClean="0">
                          <a:solidFill>
                            <a:srgbClr val="0000CC"/>
                          </a:solidFill>
                          <a:effectLst/>
                          <a:latin typeface="Arial" panose="020B0604020202020204" pitchFamily="34" charset="0"/>
                          <a:cs typeface="Arial" panose="020B0604020202020204" pitchFamily="34" charset="0"/>
                        </a:rPr>
                        <a:t>1,0 – 4,0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08"/>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#MONO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0,16</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smtClean="0">
                          <a:solidFill>
                            <a:srgbClr val="0000CC"/>
                          </a:solidFill>
                          <a:effectLst/>
                          <a:latin typeface="Arial" panose="020B0604020202020204" pitchFamily="34" charset="0"/>
                          <a:cs typeface="Arial" panose="020B0604020202020204" pitchFamily="34" charset="0"/>
                        </a:rPr>
                        <a:t>0,1 – 1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09"/>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#ESO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smtClean="0">
                          <a:solidFill>
                            <a:srgbClr val="0000CC"/>
                          </a:solidFill>
                          <a:effectLst/>
                          <a:latin typeface="Arial" panose="020B0604020202020204" pitchFamily="34" charset="0"/>
                          <a:ea typeface="+mn-ea"/>
                          <a:cs typeface="Arial" panose="020B0604020202020204" pitchFamily="34" charset="0"/>
                        </a:rPr>
                        <a:t>0,</a:t>
                      </a:r>
                      <a:r>
                        <a:rPr lang="en-US" sz="1800" b="1" baseline="0" dirty="0" smtClean="0">
                          <a:solidFill>
                            <a:srgbClr val="0000CC"/>
                          </a:solidFill>
                          <a:effectLst/>
                          <a:latin typeface="Arial" panose="020B0604020202020204" pitchFamily="34" charset="0"/>
                          <a:ea typeface="+mn-ea"/>
                          <a:cs typeface="Arial" panose="020B0604020202020204" pitchFamily="34" charset="0"/>
                        </a:rPr>
                        <a:t>1</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0 </a:t>
                      </a:r>
                      <a:r>
                        <a:rPr lang="en-US" sz="1800" dirty="0" smtClean="0">
                          <a:solidFill>
                            <a:srgbClr val="0000CC"/>
                          </a:solidFill>
                          <a:effectLst/>
                          <a:latin typeface="Arial" panose="020B0604020202020204" pitchFamily="34" charset="0"/>
                          <a:cs typeface="Arial" panose="020B0604020202020204" pitchFamily="34" charset="0"/>
                        </a:rPr>
                        <a:t>– 0,5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10"/>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#BASO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smtClean="0">
                          <a:solidFill>
                            <a:srgbClr val="0000CC"/>
                          </a:solidFill>
                          <a:effectLst/>
                          <a:latin typeface="Arial" panose="020B0604020202020204" pitchFamily="34" charset="0"/>
                          <a:ea typeface="+mn-ea"/>
                          <a:cs typeface="Arial" panose="020B0604020202020204" pitchFamily="34" charset="0"/>
                        </a:rPr>
                        <a:t>0,04</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0 </a:t>
                      </a:r>
                      <a:r>
                        <a:rPr lang="en-US" sz="1800" dirty="0" smtClean="0">
                          <a:solidFill>
                            <a:srgbClr val="0000CC"/>
                          </a:solidFill>
                          <a:effectLst/>
                          <a:latin typeface="Arial" panose="020B0604020202020204" pitchFamily="34" charset="0"/>
                          <a:cs typeface="Arial" panose="020B0604020202020204" pitchFamily="34" charset="0"/>
                        </a:rPr>
                        <a:t>– 0,1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11"/>
                  </a:ext>
                </a:extLst>
              </a:tr>
            </a:tbl>
          </a:graphicData>
        </a:graphic>
      </p:graphicFrame>
    </p:spTree>
    <p:extLst>
      <p:ext uri="{BB962C8B-B14F-4D97-AF65-F5344CB8AC3E}">
        <p14:creationId xmlns:p14="http://schemas.microsoft.com/office/powerpoint/2010/main" val="5071645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38200"/>
            <a:ext cx="8610600" cy="4351338"/>
          </a:xfrm>
        </p:spPr>
        <p:txBody>
          <a:bodyPr>
            <a:normAutofit/>
          </a:bodyPr>
          <a:lstStyle/>
          <a:p>
            <a:pPr marL="0" indent="0">
              <a:buNone/>
            </a:pPr>
            <a:r>
              <a:rPr lang="vi-VN" sz="2400" b="1" u="sng" dirty="0" smtClean="0">
                <a:solidFill>
                  <a:srgbClr val="0000CC"/>
                </a:solidFill>
              </a:rPr>
              <a:t>CÂU HỎI 10</a:t>
            </a:r>
            <a:r>
              <a:rPr lang="vi-VN" sz="2400" b="1" dirty="0" smtClean="0">
                <a:solidFill>
                  <a:srgbClr val="0000CC"/>
                </a:solidFill>
              </a:rPr>
              <a:t>: </a:t>
            </a:r>
          </a:p>
          <a:p>
            <a:pPr marL="0" indent="0">
              <a:buNone/>
            </a:pPr>
            <a:r>
              <a:rPr lang="vi-VN" sz="2400" b="1" dirty="0" smtClean="0">
                <a:solidFill>
                  <a:srgbClr val="FF0066"/>
                </a:solidFill>
              </a:rPr>
              <a:t>Phân tích kết quả Tổng phân tích tế bào máu và cho biết chẩn đoán phù hợp nhất với người bệnh này là gì?</a:t>
            </a:r>
            <a:endParaRPr lang="vi-VN" sz="2400" b="1" dirty="0">
              <a:solidFill>
                <a:srgbClr val="FF0066"/>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34</a:t>
            </a:fld>
            <a:endParaRPr lang="en-US"/>
          </a:p>
        </p:txBody>
      </p:sp>
    </p:spTree>
    <p:extLst>
      <p:ext uri="{BB962C8B-B14F-4D97-AF65-F5344CB8AC3E}">
        <p14:creationId xmlns:p14="http://schemas.microsoft.com/office/powerpoint/2010/main" val="1155080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79" y="100598"/>
            <a:ext cx="7886700" cy="1325563"/>
          </a:xfrm>
        </p:spPr>
        <p:txBody>
          <a:bodyPr>
            <a:normAutofit/>
          </a:bodyPr>
          <a:lstStyle/>
          <a:p>
            <a:r>
              <a:rPr lang="vi-VN" sz="2400" b="1" u="sng" dirty="0" smtClean="0">
                <a:solidFill>
                  <a:srgbClr val="FF0000"/>
                </a:solidFill>
                <a:latin typeface="Arial" panose="020B0604020202020204" pitchFamily="34" charset="0"/>
                <a:cs typeface="Arial" panose="020B0604020202020204" pitchFamily="34" charset="0"/>
              </a:rPr>
              <a:t>1. Tổng </a:t>
            </a:r>
            <a:r>
              <a:rPr lang="vi-VN" sz="2400" b="1" u="sng" dirty="0">
                <a:solidFill>
                  <a:srgbClr val="FF0000"/>
                </a:solidFill>
                <a:latin typeface="Arial" panose="020B0604020202020204" pitchFamily="34" charset="0"/>
                <a:cs typeface="Arial" panose="020B0604020202020204" pitchFamily="34" charset="0"/>
              </a:rPr>
              <a:t>phân tích tế bào máu</a:t>
            </a:r>
            <a:r>
              <a:rPr lang="vi-VN" sz="2400" b="1" dirty="0">
                <a:solidFill>
                  <a:srgbClr val="FF0000"/>
                </a:solidFill>
                <a:latin typeface="Arial" panose="020B0604020202020204" pitchFamily="34" charset="0"/>
                <a:cs typeface="Arial" panose="020B0604020202020204" pitchFamily="34" charset="0"/>
              </a:rPr>
              <a:t> </a:t>
            </a:r>
            <a:r>
              <a:rPr lang="vi-VN" sz="2400" b="1" u="sng" dirty="0">
                <a:solidFill>
                  <a:srgbClr val="FF0000"/>
                </a:solidFill>
                <a:latin typeface="Arial" panose="020B0604020202020204" pitchFamily="34" charset="0"/>
                <a:cs typeface="Arial" panose="020B0604020202020204" pitchFamily="34" charset="0"/>
              </a:rPr>
              <a:t/>
            </a:r>
            <a:br>
              <a:rPr lang="vi-VN" sz="2400" b="1" u="sng" dirty="0">
                <a:solidFill>
                  <a:srgbClr val="FF0000"/>
                </a:solidFill>
                <a:latin typeface="Arial" panose="020B0604020202020204" pitchFamily="34" charset="0"/>
                <a:cs typeface="Arial" panose="020B0604020202020204" pitchFamily="34" charset="0"/>
              </a:rPr>
            </a:br>
            <a:endParaRPr lang="vi-VN" sz="2400" b="1" u="sng"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883636427"/>
              </p:ext>
            </p:extLst>
          </p:nvPr>
        </p:nvGraphicFramePr>
        <p:xfrm>
          <a:off x="27706" y="1219200"/>
          <a:ext cx="4578928" cy="5112023"/>
        </p:xfrm>
        <a:graphic>
          <a:graphicData uri="http://schemas.openxmlformats.org/drawingml/2006/table">
            <a:tbl>
              <a:tblPr firstRow="1" bandRow="1">
                <a:tableStyleId>{F2DE63D5-997A-4646-A377-4702673A728D}</a:tableStyleId>
              </a:tblPr>
              <a:tblGrid>
                <a:gridCol w="1510215">
                  <a:extLst>
                    <a:ext uri="{9D8B030D-6E8A-4147-A177-3AD203B41FA5}">
                      <a16:colId xmlns="" xmlns:a16="http://schemas.microsoft.com/office/drawing/2014/main" val="20000"/>
                    </a:ext>
                  </a:extLst>
                </a:gridCol>
                <a:gridCol w="158191">
                  <a:extLst>
                    <a:ext uri="{9D8B030D-6E8A-4147-A177-3AD203B41FA5}">
                      <a16:colId xmlns="" xmlns:a16="http://schemas.microsoft.com/office/drawing/2014/main" val="1357796412"/>
                    </a:ext>
                  </a:extLst>
                </a:gridCol>
                <a:gridCol w="1051022">
                  <a:extLst>
                    <a:ext uri="{9D8B030D-6E8A-4147-A177-3AD203B41FA5}">
                      <a16:colId xmlns="" xmlns:a16="http://schemas.microsoft.com/office/drawing/2014/main" val="3287111339"/>
                    </a:ext>
                  </a:extLst>
                </a:gridCol>
                <a:gridCol w="161696">
                  <a:extLst>
                    <a:ext uri="{9D8B030D-6E8A-4147-A177-3AD203B41FA5}">
                      <a16:colId xmlns="" xmlns:a16="http://schemas.microsoft.com/office/drawing/2014/main" val="20002"/>
                    </a:ext>
                  </a:extLst>
                </a:gridCol>
                <a:gridCol w="1697804">
                  <a:extLst>
                    <a:ext uri="{9D8B030D-6E8A-4147-A177-3AD203B41FA5}">
                      <a16:colId xmlns="" xmlns:a16="http://schemas.microsoft.com/office/drawing/2014/main" val="1271466718"/>
                    </a:ext>
                  </a:extLst>
                </a:gridCol>
              </a:tblGrid>
              <a:tr h="585743">
                <a:tc>
                  <a:txBody>
                    <a:bodyPr/>
                    <a:lstStyle/>
                    <a:p>
                      <a:pPr marL="0" marR="0" indent="0" algn="ctr">
                        <a:lnSpc>
                          <a:spcPct val="100000"/>
                        </a:lnSpc>
                        <a:spcBef>
                          <a:spcPts val="0"/>
                        </a:spcBef>
                        <a:spcAft>
                          <a:spcPts val="0"/>
                        </a:spcAft>
                      </a:pPr>
                      <a:r>
                        <a:rPr lang="en-US" sz="1800" dirty="0" smtClean="0">
                          <a:solidFill>
                            <a:srgbClr val="FFFF00"/>
                          </a:solidFill>
                          <a:effectLst/>
                          <a:latin typeface="Arial" panose="020B0604020202020204" pitchFamily="34" charset="0"/>
                          <a:cs typeface="Arial" panose="020B0604020202020204" pitchFamily="34" charset="0"/>
                        </a:rPr>
                        <a:t>Chỉ</a:t>
                      </a:r>
                      <a:r>
                        <a:rPr lang="en-US" sz="1800" baseline="0" dirty="0" smtClean="0">
                          <a:solidFill>
                            <a:srgbClr val="FFFF00"/>
                          </a:solidFill>
                          <a:effectLst/>
                          <a:latin typeface="Arial" panose="020B0604020202020204" pitchFamily="34" charset="0"/>
                          <a:cs typeface="Arial" panose="020B0604020202020204" pitchFamily="34" charset="0"/>
                        </a:rPr>
                        <a:t> </a:t>
                      </a:r>
                      <a:r>
                        <a:rPr lang="en-US" sz="1800" dirty="0" smtClean="0">
                          <a:solidFill>
                            <a:srgbClr val="FFFF00"/>
                          </a:solidFill>
                          <a:effectLst/>
                          <a:latin typeface="Arial" panose="020B0604020202020204" pitchFamily="34" charset="0"/>
                          <a:cs typeface="Arial" panose="020B0604020202020204" pitchFamily="34" charset="0"/>
                        </a:rPr>
                        <a:t>số</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3">
                  <a:txBody>
                    <a:bodyPr/>
                    <a:lstStyle/>
                    <a:p>
                      <a:pPr marL="0" marR="0" indent="0" algn="ctr">
                        <a:lnSpc>
                          <a:spcPct val="100000"/>
                        </a:lnSpc>
                        <a:spcBef>
                          <a:spcPts val="0"/>
                        </a:spcBef>
                        <a:spcAft>
                          <a:spcPts val="0"/>
                        </a:spcAft>
                        <a:tabLst>
                          <a:tab pos="287020" algn="l"/>
                        </a:tabLst>
                      </a:pPr>
                      <a:r>
                        <a:rPr lang="en-US" sz="1800" dirty="0">
                          <a:solidFill>
                            <a:srgbClr val="FFFF00"/>
                          </a:solidFill>
                          <a:effectLst/>
                          <a:latin typeface="Arial" panose="020B0604020202020204" pitchFamily="34" charset="0"/>
                          <a:cs typeface="Arial" panose="020B0604020202020204" pitchFamily="34" charset="0"/>
                        </a:rPr>
                        <a:t>Kết </a:t>
                      </a:r>
                      <a:r>
                        <a:rPr lang="en-US" sz="1800" dirty="0" smtClean="0">
                          <a:solidFill>
                            <a:srgbClr val="FFFF00"/>
                          </a:solidFill>
                          <a:effectLst/>
                          <a:latin typeface="Arial" panose="020B0604020202020204" pitchFamily="34" charset="0"/>
                          <a:cs typeface="Arial" panose="020B0604020202020204" pitchFamily="34" charset="0"/>
                        </a:rPr>
                        <a:t>quả</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hMerge="1">
                  <a:txBody>
                    <a:bodyPr/>
                    <a:lstStyle/>
                    <a:p>
                      <a:pPr marL="0" marR="0" indent="0" algn="ctr">
                        <a:lnSpc>
                          <a:spcPct val="100000"/>
                        </a:lnSpc>
                        <a:spcBef>
                          <a:spcPts val="0"/>
                        </a:spcBef>
                        <a:spcAft>
                          <a:spcPts val="0"/>
                        </a:spcAft>
                      </a:pP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spcBef>
                          <a:spcPts val="0"/>
                        </a:spcBef>
                        <a:spcAft>
                          <a:spcPts val="0"/>
                        </a:spcAft>
                      </a:pPr>
                      <a:r>
                        <a:rPr lang="en-US" sz="1800" dirty="0" smtClean="0">
                          <a:solidFill>
                            <a:srgbClr val="FFFF00"/>
                          </a:solidFill>
                          <a:effectLst/>
                          <a:latin typeface="Arial" panose="020B0604020202020204" pitchFamily="34" charset="0"/>
                          <a:cs typeface="Arial" panose="020B0604020202020204" pitchFamily="34" charset="0"/>
                        </a:rPr>
                        <a:t>GT </a:t>
                      </a:r>
                      <a:r>
                        <a:rPr lang="en-US" sz="1800" dirty="0">
                          <a:solidFill>
                            <a:srgbClr val="FFFF00"/>
                          </a:solidFill>
                          <a:effectLst/>
                          <a:latin typeface="Arial" panose="020B0604020202020204" pitchFamily="34" charset="0"/>
                          <a:cs typeface="Arial" panose="020B0604020202020204" pitchFamily="34" charset="0"/>
                        </a:rPr>
                        <a:t>bình thường</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00"/>
                  </a:ext>
                </a:extLst>
              </a:tr>
              <a:tr h="395594">
                <a:tc gridSpan="5">
                  <a:txBody>
                    <a:bodyPr/>
                    <a:lstStyle/>
                    <a:p>
                      <a:pPr marL="0" marR="0" indent="0" algn="ctr">
                        <a:lnSpc>
                          <a:spcPct val="150000"/>
                        </a:lnSpc>
                        <a:spcBef>
                          <a:spcPts val="0"/>
                        </a:spcBef>
                        <a:spcAft>
                          <a:spcPts val="0"/>
                        </a:spcAft>
                      </a:pP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hMerge="1">
                  <a:txBody>
                    <a:bodyPr/>
                    <a:lstStyle/>
                    <a:p>
                      <a:endParaRPr lang="vi-VN"/>
                    </a:p>
                  </a:txBody>
                  <a:tcPr/>
                </a:tc>
                <a:tc hMerge="1">
                  <a:txBody>
                    <a:bodyPr/>
                    <a:lstStyle/>
                    <a:p>
                      <a:endParaRPr lang="en-US"/>
                    </a:p>
                  </a:txBody>
                  <a:tcPr/>
                </a:tc>
                <a:tc hMerge="1">
                  <a:txBody>
                    <a:bodyPr/>
                    <a:lstStyle/>
                    <a:p>
                      <a:endParaRPr lang="vi-VN"/>
                    </a:p>
                  </a:txBody>
                  <a:tcPr/>
                </a:tc>
                <a:extLst>
                  <a:ext uri="{0D108BD9-81ED-4DB2-BD59-A6C34878D82A}">
                    <a16:rowId xmlns="" xmlns:a16="http://schemas.microsoft.com/office/drawing/2014/main" val="10001"/>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RBC</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en-US" sz="2000" b="1" dirty="0" smtClean="0">
                          <a:solidFill>
                            <a:srgbClr val="FF0000"/>
                          </a:solidFill>
                          <a:effectLst/>
                          <a:latin typeface="Arial" panose="020B0604020202020204" pitchFamily="34" charset="0"/>
                          <a:cs typeface="Arial" panose="020B0604020202020204" pitchFamily="34" charset="0"/>
                        </a:rPr>
                        <a:t>2,25 </a:t>
                      </a:r>
                      <a:r>
                        <a:rPr lang="en-US" sz="2000" b="1" dirty="0" smtClean="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smtClean="0">
                          <a:solidFill>
                            <a:srgbClr val="0000CC"/>
                          </a:solidFill>
                          <a:effectLst/>
                          <a:latin typeface="Arial" panose="020B0604020202020204" pitchFamily="34" charset="0"/>
                          <a:cs typeface="Arial" panose="020B0604020202020204" pitchFamily="34" charset="0"/>
                        </a:rPr>
                        <a:t>4,2 – 5,4</a:t>
                      </a:r>
                      <a:r>
                        <a:rPr lang="vi-VN" sz="1800" b="0" dirty="0" smtClean="0">
                          <a:solidFill>
                            <a:srgbClr val="0000CC"/>
                          </a:solidFill>
                          <a:effectLst/>
                          <a:latin typeface="Arial" panose="020B0604020202020204" pitchFamily="34" charset="0"/>
                          <a:cs typeface="Arial" panose="020B0604020202020204" pitchFamily="34" charset="0"/>
                        </a:rPr>
                        <a:t> T/L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 xmlns:a16="http://schemas.microsoft.com/office/drawing/2014/main" val="10002"/>
                  </a:ext>
                </a:extLst>
              </a:tr>
              <a:tr h="439308">
                <a:tc gridSpan="2">
                  <a:txBody>
                    <a:bodyPr/>
                    <a:lstStyle/>
                    <a:p>
                      <a:pPr marL="0" marR="0" indent="360045" algn="l">
                        <a:lnSpc>
                          <a:spcPct val="150000"/>
                        </a:lnSpc>
                        <a:spcBef>
                          <a:spcPts val="0"/>
                        </a:spcBef>
                        <a:spcAft>
                          <a:spcPts val="0"/>
                        </a:spcAft>
                      </a:pPr>
                      <a:r>
                        <a:rPr lang="en-US" sz="1800" b="1" dirty="0" err="1" smtClean="0">
                          <a:solidFill>
                            <a:srgbClr val="0000CC"/>
                          </a:solidFill>
                          <a:effectLst/>
                          <a:latin typeface="Arial" panose="020B0604020202020204" pitchFamily="34" charset="0"/>
                          <a:cs typeface="Arial" panose="020B0604020202020204" pitchFamily="34" charset="0"/>
                        </a:rPr>
                        <a:t>Hb</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en-US" sz="2000" b="1" dirty="0" smtClean="0">
                          <a:solidFill>
                            <a:srgbClr val="FF0000"/>
                          </a:solidFill>
                          <a:effectLst/>
                          <a:latin typeface="Arial" panose="020B0604020202020204" pitchFamily="34" charset="0"/>
                          <a:cs typeface="Arial" panose="020B0604020202020204" pitchFamily="34" charset="0"/>
                        </a:rPr>
                        <a:t>6,7 </a:t>
                      </a:r>
                      <a:r>
                        <a:rPr lang="en-US" sz="2000" b="1" dirty="0" smtClean="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12 </a:t>
                      </a:r>
                      <a:r>
                        <a:rPr lang="en-US" sz="1800" b="0" dirty="0" smtClean="0">
                          <a:solidFill>
                            <a:srgbClr val="0000CC"/>
                          </a:solidFill>
                          <a:effectLst/>
                          <a:latin typeface="Arial" panose="020B0604020202020204" pitchFamily="34" charset="0"/>
                          <a:cs typeface="Arial" panose="020B0604020202020204" pitchFamily="34" charset="0"/>
                        </a:rPr>
                        <a:t>– 16</a:t>
                      </a:r>
                      <a:r>
                        <a:rPr lang="vi-VN" sz="1800" b="0" dirty="0" smtClean="0">
                          <a:solidFill>
                            <a:srgbClr val="0000CC"/>
                          </a:solidFill>
                          <a:effectLst/>
                          <a:latin typeface="Arial" panose="020B0604020202020204" pitchFamily="34" charset="0"/>
                          <a:cs typeface="Arial" panose="020B0604020202020204" pitchFamily="34" charset="0"/>
                        </a:rPr>
                        <a:t> g/dL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 xmlns:a16="http://schemas.microsoft.com/office/drawing/2014/main" val="10003"/>
                  </a:ext>
                </a:extLst>
              </a:tr>
              <a:tr h="439308">
                <a:tc gridSpan="2">
                  <a:txBody>
                    <a:bodyPr/>
                    <a:lstStyle/>
                    <a:p>
                      <a:pPr marL="0" marR="0" indent="360045" algn="l">
                        <a:lnSpc>
                          <a:spcPct val="150000"/>
                        </a:lnSpc>
                        <a:spcBef>
                          <a:spcPts val="0"/>
                        </a:spcBef>
                        <a:spcAft>
                          <a:spcPts val="0"/>
                        </a:spcAft>
                      </a:pPr>
                      <a:r>
                        <a:rPr lang="en-US" sz="1800" b="1" dirty="0" err="1" smtClean="0">
                          <a:solidFill>
                            <a:srgbClr val="0000CC"/>
                          </a:solidFill>
                          <a:effectLst/>
                          <a:latin typeface="Arial" panose="020B0604020202020204" pitchFamily="34" charset="0"/>
                          <a:cs typeface="Arial" panose="020B0604020202020204" pitchFamily="34" charset="0"/>
                        </a:rPr>
                        <a:t>Hct</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en-US" sz="2000" b="1" dirty="0" smtClean="0">
                          <a:solidFill>
                            <a:srgbClr val="FF0000"/>
                          </a:solidFill>
                          <a:effectLst/>
                          <a:latin typeface="Arial" panose="020B0604020202020204" pitchFamily="34" charset="0"/>
                          <a:cs typeface="Arial" panose="020B0604020202020204" pitchFamily="34" charset="0"/>
                        </a:rPr>
                        <a:t>21,3 </a:t>
                      </a:r>
                      <a:r>
                        <a:rPr lang="en-US" sz="2000" b="1" dirty="0" smtClean="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37 </a:t>
                      </a:r>
                      <a:r>
                        <a:rPr lang="en-US" sz="1800" b="0" dirty="0" smtClean="0">
                          <a:solidFill>
                            <a:srgbClr val="0000CC"/>
                          </a:solidFill>
                          <a:effectLst/>
                          <a:latin typeface="Arial" panose="020B0604020202020204" pitchFamily="34" charset="0"/>
                          <a:cs typeface="Arial" panose="020B0604020202020204" pitchFamily="34" charset="0"/>
                        </a:rPr>
                        <a:t>– 52</a:t>
                      </a:r>
                      <a:r>
                        <a:rPr lang="vi-VN" sz="1800" b="0" dirty="0" smtClean="0">
                          <a:solidFill>
                            <a:srgbClr val="0000CC"/>
                          </a:solidFill>
                          <a:effectLst/>
                          <a:latin typeface="Arial" panose="020B0604020202020204" pitchFamily="34" charset="0"/>
                          <a:cs typeface="Arial" panose="020B0604020202020204" pitchFamily="34" charset="0"/>
                        </a:rPr>
                        <a:t> %</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 xmlns:a16="http://schemas.microsoft.com/office/drawing/2014/main" val="10004"/>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MCV</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2000" b="0"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90</a:t>
                      </a:r>
                      <a:endParaRPr lang="en-US" sz="20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80 </a:t>
                      </a:r>
                      <a:r>
                        <a:rPr lang="en-US" sz="1800" b="0" dirty="0" smtClean="0">
                          <a:solidFill>
                            <a:srgbClr val="0000CC"/>
                          </a:solidFill>
                          <a:effectLst/>
                          <a:latin typeface="Arial" panose="020B0604020202020204" pitchFamily="34" charset="0"/>
                          <a:cs typeface="Arial" panose="020B0604020202020204" pitchFamily="34" charset="0"/>
                        </a:rPr>
                        <a:t>– 99</a:t>
                      </a:r>
                      <a:r>
                        <a:rPr lang="vi-VN" sz="1800" b="0" dirty="0" smtClean="0">
                          <a:solidFill>
                            <a:srgbClr val="0000CC"/>
                          </a:solidFill>
                          <a:effectLst/>
                          <a:latin typeface="Arial" panose="020B0604020202020204" pitchFamily="34" charset="0"/>
                          <a:cs typeface="Arial" panose="020B0604020202020204" pitchFamily="34" charset="0"/>
                        </a:rPr>
                        <a:t> fL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 xmlns:a16="http://schemas.microsoft.com/office/drawing/2014/main" val="10005"/>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MCH</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2000" b="0" dirty="0" smtClean="0">
                          <a:solidFill>
                            <a:srgbClr val="0000CC"/>
                          </a:solidFill>
                          <a:effectLst/>
                          <a:latin typeface="Arial" panose="020B0604020202020204" pitchFamily="34" charset="0"/>
                          <a:cs typeface="Arial" panose="020B0604020202020204" pitchFamily="34" charset="0"/>
                        </a:rPr>
                        <a:t>30</a:t>
                      </a:r>
                      <a:endParaRPr lang="en-US" sz="20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27 </a:t>
                      </a:r>
                      <a:r>
                        <a:rPr lang="en-US" sz="1800" b="0" dirty="0" smtClean="0">
                          <a:solidFill>
                            <a:srgbClr val="0000CC"/>
                          </a:solidFill>
                          <a:effectLst/>
                          <a:latin typeface="Arial" panose="020B0604020202020204" pitchFamily="34" charset="0"/>
                          <a:cs typeface="Arial" panose="020B0604020202020204" pitchFamily="34" charset="0"/>
                        </a:rPr>
                        <a:t>– 31</a:t>
                      </a:r>
                      <a:r>
                        <a:rPr lang="vi-VN" sz="1800" b="0" dirty="0" smtClean="0">
                          <a:solidFill>
                            <a:srgbClr val="0000CC"/>
                          </a:solidFill>
                          <a:effectLst/>
                          <a:latin typeface="Arial" panose="020B0604020202020204" pitchFamily="34" charset="0"/>
                          <a:cs typeface="Arial" panose="020B0604020202020204" pitchFamily="34" charset="0"/>
                        </a:rPr>
                        <a:t> pg</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 xmlns:a16="http://schemas.microsoft.com/office/drawing/2014/main" val="10006"/>
                  </a:ext>
                </a:extLst>
              </a:tr>
              <a:tr h="439308">
                <a:tc gridSpan="2">
                  <a:txBody>
                    <a:bodyPr/>
                    <a:lstStyle/>
                    <a:p>
                      <a:pPr marL="0" marR="0" indent="360045" algn="l">
                        <a:lnSpc>
                          <a:spcPct val="150000"/>
                        </a:lnSpc>
                        <a:spcBef>
                          <a:spcPts val="0"/>
                        </a:spcBef>
                        <a:spcAft>
                          <a:spcPts val="0"/>
                        </a:spcAft>
                      </a:pPr>
                      <a:r>
                        <a:rPr lang="en-US" sz="1800" b="1" dirty="0" smtClean="0">
                          <a:solidFill>
                            <a:srgbClr val="0000CC"/>
                          </a:solidFill>
                          <a:effectLst/>
                          <a:latin typeface="Arial" panose="020B0604020202020204" pitchFamily="34" charset="0"/>
                          <a:cs typeface="Arial" panose="020B0604020202020204" pitchFamily="34" charset="0"/>
                        </a:rPr>
                        <a:t>MCHC</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2000" b="0" dirty="0" smtClean="0">
                          <a:solidFill>
                            <a:srgbClr val="0000CC"/>
                          </a:solidFill>
                          <a:effectLst/>
                          <a:latin typeface="Arial" panose="020B0604020202020204" pitchFamily="34" charset="0"/>
                          <a:cs typeface="Arial" panose="020B0604020202020204" pitchFamily="34" charset="0"/>
                        </a:rPr>
                        <a:t>34</a:t>
                      </a:r>
                      <a:endParaRPr lang="en-US" sz="20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32 </a:t>
                      </a:r>
                      <a:r>
                        <a:rPr lang="en-US" sz="1800" b="0" dirty="0" smtClean="0">
                          <a:solidFill>
                            <a:srgbClr val="0000CC"/>
                          </a:solidFill>
                          <a:effectLst/>
                          <a:latin typeface="Arial" panose="020B0604020202020204" pitchFamily="34" charset="0"/>
                          <a:cs typeface="Arial" panose="020B0604020202020204" pitchFamily="34" charset="0"/>
                        </a:rPr>
                        <a:t>– 36</a:t>
                      </a:r>
                      <a:r>
                        <a:rPr lang="vi-VN" sz="1800" b="0" dirty="0" smtClean="0">
                          <a:solidFill>
                            <a:srgbClr val="0000CC"/>
                          </a:solidFill>
                          <a:effectLst/>
                          <a:latin typeface="Arial" panose="020B0604020202020204" pitchFamily="34" charset="0"/>
                          <a:cs typeface="Arial" panose="020B0604020202020204" pitchFamily="34" charset="0"/>
                        </a:rPr>
                        <a:t> g/dL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 xmlns:a16="http://schemas.microsoft.com/office/drawing/2014/main" val="10007"/>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PLT</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vi-VN" sz="2000" b="1" dirty="0" smtClean="0">
                          <a:solidFill>
                            <a:srgbClr val="FF0000"/>
                          </a:solidFill>
                          <a:effectLst/>
                          <a:latin typeface="Arial" panose="020B0604020202020204" pitchFamily="34" charset="0"/>
                          <a:ea typeface="+mn-ea"/>
                          <a:cs typeface="Arial" panose="020B0604020202020204" pitchFamily="34" charset="0"/>
                        </a:rPr>
                        <a:t>16</a:t>
                      </a:r>
                      <a:r>
                        <a:rPr lang="en-US" sz="2000" b="1" dirty="0" smtClean="0">
                          <a:solidFill>
                            <a:srgbClr val="FF0000"/>
                          </a:solidFill>
                          <a:effectLst/>
                          <a:latin typeface="Arial" panose="020B0604020202020204" pitchFamily="34" charset="0"/>
                          <a:ea typeface="+mn-ea"/>
                          <a:cs typeface="Arial" panose="020B0604020202020204" pitchFamily="34" charset="0"/>
                        </a:rPr>
                        <a:t> </a:t>
                      </a:r>
                      <a:r>
                        <a:rPr lang="en-US" sz="2000" b="1" dirty="0" smtClean="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150 </a:t>
                      </a:r>
                      <a:r>
                        <a:rPr lang="en-US" sz="1800" dirty="0" smtClean="0">
                          <a:solidFill>
                            <a:srgbClr val="0000CC"/>
                          </a:solidFill>
                          <a:effectLst/>
                          <a:latin typeface="Arial" panose="020B0604020202020204" pitchFamily="34" charset="0"/>
                          <a:cs typeface="Arial" panose="020B0604020202020204" pitchFamily="34" charset="0"/>
                        </a:rPr>
                        <a:t>– 400</a:t>
                      </a:r>
                      <a:r>
                        <a:rPr lang="vi-VN" sz="1800" dirty="0" smtClean="0">
                          <a:solidFill>
                            <a:srgbClr val="0000CC"/>
                          </a:solidFill>
                          <a:effectLst/>
                          <a:latin typeface="Arial" panose="020B0604020202020204" pitchFamily="34" charset="0"/>
                          <a:cs typeface="Arial" panose="020B0604020202020204" pitchFamily="34" charset="0"/>
                        </a:rPr>
                        <a:t>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 xmlns:a16="http://schemas.microsoft.com/office/drawing/2014/main" val="10008"/>
                  </a:ext>
                </a:extLst>
              </a:tr>
              <a:tr h="439308">
                <a:tc gridSpan="2">
                  <a:txBody>
                    <a:bodyPr/>
                    <a:lstStyle/>
                    <a:p>
                      <a:pPr marL="0" marR="0" indent="360045" algn="l">
                        <a:lnSpc>
                          <a:spcPct val="150000"/>
                        </a:lnSpc>
                        <a:spcBef>
                          <a:spcPts val="0"/>
                        </a:spcBef>
                        <a:spcAft>
                          <a:spcPts val="0"/>
                        </a:spcAft>
                      </a:pPr>
                      <a:r>
                        <a:rPr lang="vi-VN" sz="1800" b="1"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HC</a:t>
                      </a:r>
                      <a:r>
                        <a:rPr lang="vi-VN" sz="1800" b="1" baseline="0"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 lưới</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vi-VN" sz="20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rPr>
                        <a:t>1</a:t>
                      </a:r>
                      <a:r>
                        <a:rPr lang="en-US" sz="20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smtClean="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vi-VN" sz="20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vi-VN" sz="20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rPr>
                        <a:t>22.5 </a:t>
                      </a:r>
                      <a:r>
                        <a:rPr lang="en-US" sz="2000" b="1" dirty="0" smtClean="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vi-VN" sz="1800"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0,5 – 2 %</a:t>
                      </a:r>
                    </a:p>
                    <a:p>
                      <a:pPr marL="0" marR="0" indent="0" algn="ctr">
                        <a:lnSpc>
                          <a:spcPct val="150000"/>
                        </a:lnSpc>
                        <a:spcBef>
                          <a:spcPts val="0"/>
                        </a:spcBef>
                        <a:spcAft>
                          <a:spcPts val="0"/>
                        </a:spcAft>
                      </a:pPr>
                      <a:r>
                        <a:rPr lang="vi-VN" sz="1800"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25</a:t>
                      </a:r>
                      <a:r>
                        <a:rPr lang="vi-VN" sz="1800" baseline="0"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 – 75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 xmlns:a16="http://schemas.microsoft.com/office/drawing/2014/main" val="306925878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422910465"/>
              </p:ext>
            </p:extLst>
          </p:nvPr>
        </p:nvGraphicFramePr>
        <p:xfrm>
          <a:off x="4606634" y="763375"/>
          <a:ext cx="4537366" cy="5958100"/>
        </p:xfrm>
        <a:graphic>
          <a:graphicData uri="http://schemas.openxmlformats.org/drawingml/2006/table">
            <a:tbl>
              <a:tblPr firstRow="1" bandRow="1">
                <a:tableStyleId>{F2DE63D5-997A-4646-A377-4702673A728D}</a:tableStyleId>
              </a:tblPr>
              <a:tblGrid>
                <a:gridCol w="1737721">
                  <a:extLst>
                    <a:ext uri="{9D8B030D-6E8A-4147-A177-3AD203B41FA5}">
                      <a16:colId xmlns="" xmlns:a16="http://schemas.microsoft.com/office/drawing/2014/main" val="20000"/>
                    </a:ext>
                  </a:extLst>
                </a:gridCol>
                <a:gridCol w="1207990">
                  <a:extLst>
                    <a:ext uri="{9D8B030D-6E8A-4147-A177-3AD203B41FA5}">
                      <a16:colId xmlns="" xmlns:a16="http://schemas.microsoft.com/office/drawing/2014/main" val="20001"/>
                    </a:ext>
                  </a:extLst>
                </a:gridCol>
                <a:gridCol w="1591655">
                  <a:extLst>
                    <a:ext uri="{9D8B030D-6E8A-4147-A177-3AD203B41FA5}">
                      <a16:colId xmlns="" xmlns:a16="http://schemas.microsoft.com/office/drawing/2014/main" val="20002"/>
                    </a:ext>
                  </a:extLst>
                </a:gridCol>
              </a:tblGrid>
              <a:tr h="880865">
                <a:tc>
                  <a:txBody>
                    <a:bodyPr/>
                    <a:lstStyle/>
                    <a:p>
                      <a:pPr marL="0" marR="0" indent="0" algn="ctr">
                        <a:lnSpc>
                          <a:spcPct val="100000"/>
                        </a:lnSpc>
                        <a:spcBef>
                          <a:spcPts val="0"/>
                        </a:spcBef>
                        <a:spcAft>
                          <a:spcPts val="0"/>
                        </a:spcAft>
                      </a:pPr>
                      <a:r>
                        <a:rPr lang="en-US" sz="1800" dirty="0" smtClean="0">
                          <a:solidFill>
                            <a:srgbClr val="FFFF00"/>
                          </a:solidFill>
                          <a:effectLst/>
                          <a:latin typeface="Arial" panose="020B0604020202020204" pitchFamily="34" charset="0"/>
                          <a:cs typeface="Arial" panose="020B0604020202020204" pitchFamily="34" charset="0"/>
                        </a:rPr>
                        <a:t>Chỉ </a:t>
                      </a:r>
                      <a:r>
                        <a:rPr lang="en-US" sz="1800" dirty="0">
                          <a:solidFill>
                            <a:srgbClr val="FFFF00"/>
                          </a:solidFill>
                          <a:effectLst/>
                          <a:latin typeface="Arial" panose="020B0604020202020204" pitchFamily="34" charset="0"/>
                          <a:cs typeface="Arial" panose="020B0604020202020204" pitchFamily="34" charset="0"/>
                        </a:rPr>
                        <a:t>số</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spcBef>
                          <a:spcPts val="0"/>
                        </a:spcBef>
                        <a:spcAft>
                          <a:spcPts val="0"/>
                        </a:spcAft>
                        <a:tabLst>
                          <a:tab pos="287020" algn="l"/>
                        </a:tabLst>
                      </a:pPr>
                      <a:r>
                        <a:rPr lang="en-US" sz="1800" dirty="0" err="1">
                          <a:solidFill>
                            <a:srgbClr val="FFFF00"/>
                          </a:solidFill>
                          <a:effectLst/>
                          <a:latin typeface="Arial" panose="020B0604020202020204" pitchFamily="34" charset="0"/>
                          <a:cs typeface="Arial" panose="020B0604020202020204" pitchFamily="34" charset="0"/>
                        </a:rPr>
                        <a:t>Kết</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quả</a:t>
                      </a:r>
                      <a:r>
                        <a:rPr lang="en-US" sz="1800" dirty="0">
                          <a:solidFill>
                            <a:srgbClr val="FFFF00"/>
                          </a:solidFill>
                          <a:effectLst/>
                          <a:latin typeface="Arial" panose="020B0604020202020204" pitchFamily="34" charset="0"/>
                          <a:cs typeface="Arial" panose="020B0604020202020204" pitchFamily="34" charset="0"/>
                        </a:rPr>
                        <a:t> BN</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spcBef>
                          <a:spcPts val="0"/>
                        </a:spcBef>
                        <a:spcAft>
                          <a:spcPts val="0"/>
                        </a:spcAft>
                      </a:pPr>
                      <a:r>
                        <a:rPr lang="en-US" sz="1800" dirty="0" err="1">
                          <a:solidFill>
                            <a:srgbClr val="FFFF00"/>
                          </a:solidFill>
                          <a:effectLst/>
                          <a:latin typeface="Arial" panose="020B0604020202020204" pitchFamily="34" charset="0"/>
                          <a:cs typeface="Arial" panose="020B0604020202020204" pitchFamily="34" charset="0"/>
                        </a:rPr>
                        <a:t>Giá</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trị</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bình</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thường</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00"/>
                  </a:ext>
                </a:extLst>
              </a:tr>
              <a:tr h="642315">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WBC</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defTabSz="685800" rtl="0" eaLnBrk="1" fontAlgn="auto" latinLnBrk="0" hangingPunct="1">
                        <a:lnSpc>
                          <a:spcPct val="115000"/>
                        </a:lnSpc>
                        <a:spcBef>
                          <a:spcPts val="0"/>
                        </a:spcBef>
                        <a:spcAft>
                          <a:spcPts val="0"/>
                        </a:spcAft>
                        <a:buClrTx/>
                        <a:buSzTx/>
                        <a:buFontTx/>
                        <a:buNone/>
                        <a:tabLst>
                          <a:tab pos="287020" algn="l"/>
                        </a:tabLst>
                        <a:defRPr/>
                      </a:pPr>
                      <a:r>
                        <a:rPr lang="en-US" sz="2000" b="1" dirty="0" smtClean="0">
                          <a:solidFill>
                            <a:srgbClr val="FF0000"/>
                          </a:solidFill>
                          <a:effectLst/>
                          <a:latin typeface="Arial" panose="020B0604020202020204" pitchFamily="34" charset="0"/>
                          <a:cs typeface="Arial" panose="020B0604020202020204" pitchFamily="34" charset="0"/>
                        </a:rPr>
                        <a:t>3.0 </a:t>
                      </a:r>
                      <a:r>
                        <a:rPr lang="en-US" sz="2000" b="1" dirty="0" smtClean="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smtClean="0">
                          <a:solidFill>
                            <a:srgbClr val="0000CC"/>
                          </a:solidFill>
                          <a:effectLst/>
                          <a:latin typeface="Arial" panose="020B0604020202020204" pitchFamily="34" charset="0"/>
                          <a:cs typeface="Arial" panose="020B0604020202020204" pitchFamily="34" charset="0"/>
                        </a:rPr>
                        <a:t>5,2 – 10,0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01"/>
                  </a:ext>
                </a:extLst>
              </a:tr>
              <a:tr h="443492">
                <a:tc>
                  <a:txBody>
                    <a:bodyPr/>
                    <a:lstStyle/>
                    <a:p>
                      <a:pPr marL="0" marR="0" indent="360045" algn="l">
                        <a:lnSpc>
                          <a:spcPct val="115000"/>
                        </a:lnSpc>
                        <a:spcBef>
                          <a:spcPts val="0"/>
                        </a:spcBef>
                        <a:spcAft>
                          <a:spcPts val="0"/>
                        </a:spcAft>
                      </a:pPr>
                      <a:r>
                        <a:rPr lang="en-US" sz="1800" b="1" dirty="0">
                          <a:solidFill>
                            <a:srgbClr val="00B050"/>
                          </a:solidFill>
                          <a:effectLst/>
                          <a:latin typeface="Arial" panose="020B0604020202020204" pitchFamily="34" charset="0"/>
                          <a:cs typeface="Arial" panose="020B0604020202020204" pitchFamily="34" charset="0"/>
                        </a:rPr>
                        <a:t>%NEUT</a:t>
                      </a:r>
                      <a:endParaRPr lang="en-US" sz="1800" b="1"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1" dirty="0" smtClean="0">
                          <a:solidFill>
                            <a:srgbClr val="FF0000"/>
                          </a:solidFill>
                          <a:effectLst/>
                          <a:latin typeface="Arial" panose="020B0604020202020204" pitchFamily="34" charset="0"/>
                          <a:cs typeface="Arial" panose="020B0604020202020204" pitchFamily="34" charset="0"/>
                        </a:rPr>
                        <a:t>30 </a:t>
                      </a:r>
                      <a:r>
                        <a:rPr lang="en-US" sz="2000" b="1" dirty="0" smtClean="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B050"/>
                          </a:solidFill>
                          <a:effectLst/>
                          <a:latin typeface="Arial" panose="020B0604020202020204" pitchFamily="34" charset="0"/>
                          <a:cs typeface="Arial" panose="020B0604020202020204" pitchFamily="34" charset="0"/>
                        </a:rPr>
                        <a:t>40 </a:t>
                      </a:r>
                      <a:r>
                        <a:rPr lang="en-US" sz="1800" dirty="0" smtClean="0">
                          <a:solidFill>
                            <a:srgbClr val="00B050"/>
                          </a:solidFill>
                          <a:effectLst/>
                          <a:latin typeface="Arial" panose="020B0604020202020204" pitchFamily="34" charset="0"/>
                          <a:cs typeface="Arial" panose="020B0604020202020204" pitchFamily="34" charset="0"/>
                        </a:rPr>
                        <a:t>– 74 %</a:t>
                      </a:r>
                      <a:endParaRPr lang="en-US" sz="180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02"/>
                  </a:ext>
                </a:extLst>
              </a:tr>
              <a:tr h="443492">
                <a:tc>
                  <a:txBody>
                    <a:bodyPr/>
                    <a:lstStyle/>
                    <a:p>
                      <a:pPr marL="0" marR="0" indent="360045" algn="l">
                        <a:lnSpc>
                          <a:spcPct val="115000"/>
                        </a:lnSpc>
                        <a:spcBef>
                          <a:spcPts val="0"/>
                        </a:spcBef>
                        <a:spcAft>
                          <a:spcPts val="0"/>
                        </a:spcAft>
                      </a:pPr>
                      <a:r>
                        <a:rPr lang="en-US" sz="1800" b="1" dirty="0">
                          <a:solidFill>
                            <a:srgbClr val="00B050"/>
                          </a:solidFill>
                          <a:effectLst/>
                          <a:latin typeface="Arial" panose="020B0604020202020204" pitchFamily="34" charset="0"/>
                          <a:cs typeface="Arial" panose="020B0604020202020204" pitchFamily="34" charset="0"/>
                        </a:rPr>
                        <a:t>%LYMPH</a:t>
                      </a:r>
                      <a:endParaRPr lang="en-US" sz="1800" b="1"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1" dirty="0" smtClean="0">
                          <a:solidFill>
                            <a:srgbClr val="FF0000"/>
                          </a:solidFill>
                          <a:effectLst/>
                          <a:latin typeface="Arial" panose="020B0604020202020204" pitchFamily="34" charset="0"/>
                          <a:ea typeface="+mn-ea"/>
                          <a:cs typeface="Arial" panose="020B0604020202020204" pitchFamily="34" charset="0"/>
                        </a:rPr>
                        <a:t>60 </a:t>
                      </a:r>
                      <a:r>
                        <a:rPr lang="en-US" sz="2000" b="1" dirty="0" smtClean="0">
                          <a:solidFill>
                            <a:srgbClr val="FF0000"/>
                          </a:solidFill>
                          <a:effectLst/>
                          <a:latin typeface="Arial" panose="020B0604020202020204" pitchFamily="34" charset="0"/>
                          <a:ea typeface="+mn-ea"/>
                          <a:cs typeface="Arial" panose="020B0604020202020204" pitchFamily="34" charset="0"/>
                          <a:sym typeface="Symbol" panose="05050102010706020507" pitchFamily="18" charset="2"/>
                        </a:rPr>
                        <a:t></a:t>
                      </a:r>
                      <a:endParaRPr lang="en-US" sz="20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B050"/>
                          </a:solidFill>
                          <a:effectLst/>
                          <a:latin typeface="Arial" panose="020B0604020202020204" pitchFamily="34" charset="0"/>
                          <a:cs typeface="Arial" panose="020B0604020202020204" pitchFamily="34" charset="0"/>
                        </a:rPr>
                        <a:t>19 </a:t>
                      </a:r>
                      <a:r>
                        <a:rPr lang="en-US" sz="1800" dirty="0" smtClean="0">
                          <a:solidFill>
                            <a:srgbClr val="00B050"/>
                          </a:solidFill>
                          <a:effectLst/>
                          <a:latin typeface="Arial" panose="020B0604020202020204" pitchFamily="34" charset="0"/>
                          <a:cs typeface="Arial" panose="020B0604020202020204" pitchFamily="34" charset="0"/>
                        </a:rPr>
                        <a:t>– 48 %</a:t>
                      </a:r>
                      <a:endParaRPr lang="en-US" sz="180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03"/>
                  </a:ext>
                </a:extLst>
              </a:tr>
              <a:tr h="443492">
                <a:tc>
                  <a:txBody>
                    <a:bodyPr/>
                    <a:lstStyle/>
                    <a:p>
                      <a:pPr marL="0" marR="0" indent="360045" algn="l">
                        <a:lnSpc>
                          <a:spcPct val="115000"/>
                        </a:lnSpc>
                        <a:spcBef>
                          <a:spcPts val="0"/>
                        </a:spcBef>
                        <a:spcAft>
                          <a:spcPts val="0"/>
                        </a:spcAft>
                      </a:pPr>
                      <a:r>
                        <a:rPr lang="en-US" sz="1800" b="1" dirty="0">
                          <a:solidFill>
                            <a:srgbClr val="00B050"/>
                          </a:solidFill>
                          <a:effectLst/>
                          <a:latin typeface="Arial" panose="020B0604020202020204" pitchFamily="34" charset="0"/>
                          <a:cs typeface="Arial" panose="020B0604020202020204" pitchFamily="34" charset="0"/>
                        </a:rPr>
                        <a:t>%MONO</a:t>
                      </a:r>
                      <a:endParaRPr lang="en-US" sz="1800" b="1"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0" dirty="0" smtClean="0">
                          <a:solidFill>
                            <a:srgbClr val="00B050"/>
                          </a:solidFill>
                          <a:effectLst/>
                          <a:latin typeface="Arial" panose="020B0604020202020204" pitchFamily="34" charset="0"/>
                          <a:ea typeface="+mn-ea"/>
                          <a:cs typeface="Arial" panose="020B0604020202020204" pitchFamily="34" charset="0"/>
                        </a:rPr>
                        <a:t>5,4</a:t>
                      </a:r>
                      <a:endParaRPr lang="en-US" sz="2000" b="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smtClean="0">
                          <a:solidFill>
                            <a:srgbClr val="00B050"/>
                          </a:solidFill>
                          <a:effectLst/>
                          <a:latin typeface="Arial" panose="020B0604020202020204" pitchFamily="34" charset="0"/>
                          <a:cs typeface="Arial" panose="020B0604020202020204" pitchFamily="34" charset="0"/>
                        </a:rPr>
                        <a:t>3,4 – 9 %</a:t>
                      </a:r>
                      <a:endParaRPr lang="en-US" sz="180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04"/>
                  </a:ext>
                </a:extLst>
              </a:tr>
              <a:tr h="443492">
                <a:tc>
                  <a:txBody>
                    <a:bodyPr/>
                    <a:lstStyle/>
                    <a:p>
                      <a:pPr marL="0" marR="0" indent="360045" algn="l">
                        <a:lnSpc>
                          <a:spcPct val="115000"/>
                        </a:lnSpc>
                        <a:spcBef>
                          <a:spcPts val="0"/>
                        </a:spcBef>
                        <a:spcAft>
                          <a:spcPts val="0"/>
                        </a:spcAft>
                      </a:pPr>
                      <a:r>
                        <a:rPr lang="en-US" sz="1800" b="1" dirty="0">
                          <a:solidFill>
                            <a:srgbClr val="00B050"/>
                          </a:solidFill>
                          <a:effectLst/>
                          <a:latin typeface="Arial" panose="020B0604020202020204" pitchFamily="34" charset="0"/>
                          <a:cs typeface="Arial" panose="020B0604020202020204" pitchFamily="34" charset="0"/>
                        </a:rPr>
                        <a:t>%ESO</a:t>
                      </a:r>
                      <a:endParaRPr lang="en-US" sz="1800" b="1"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0" dirty="0" smtClean="0">
                          <a:solidFill>
                            <a:srgbClr val="00B050"/>
                          </a:solidFill>
                          <a:effectLst/>
                          <a:latin typeface="Arial" panose="020B0604020202020204" pitchFamily="34" charset="0"/>
                          <a:cs typeface="Arial" panose="020B0604020202020204" pitchFamily="34" charset="0"/>
                        </a:rPr>
                        <a:t>3,3</a:t>
                      </a:r>
                      <a:endParaRPr lang="en-US" sz="2000" b="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B050"/>
                          </a:solidFill>
                          <a:effectLst/>
                          <a:latin typeface="Arial" panose="020B0604020202020204" pitchFamily="34" charset="0"/>
                          <a:cs typeface="Arial" panose="020B0604020202020204" pitchFamily="34" charset="0"/>
                        </a:rPr>
                        <a:t>0 </a:t>
                      </a:r>
                      <a:r>
                        <a:rPr lang="en-US" sz="1800" dirty="0" smtClean="0">
                          <a:solidFill>
                            <a:srgbClr val="00B050"/>
                          </a:solidFill>
                          <a:effectLst/>
                          <a:latin typeface="Arial" panose="020B0604020202020204" pitchFamily="34" charset="0"/>
                          <a:cs typeface="Arial" panose="020B0604020202020204" pitchFamily="34" charset="0"/>
                        </a:rPr>
                        <a:t>– 7 %</a:t>
                      </a:r>
                      <a:endParaRPr lang="en-US" sz="180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05"/>
                  </a:ext>
                </a:extLst>
              </a:tr>
              <a:tr h="443492">
                <a:tc>
                  <a:txBody>
                    <a:bodyPr/>
                    <a:lstStyle/>
                    <a:p>
                      <a:pPr marL="0" marR="0" indent="360045" algn="l">
                        <a:lnSpc>
                          <a:spcPct val="115000"/>
                        </a:lnSpc>
                        <a:spcBef>
                          <a:spcPts val="0"/>
                        </a:spcBef>
                        <a:spcAft>
                          <a:spcPts val="0"/>
                        </a:spcAft>
                      </a:pPr>
                      <a:r>
                        <a:rPr lang="en-US" sz="1800" b="1" dirty="0">
                          <a:solidFill>
                            <a:srgbClr val="00B050"/>
                          </a:solidFill>
                          <a:effectLst/>
                          <a:latin typeface="Arial" panose="020B0604020202020204" pitchFamily="34" charset="0"/>
                          <a:cs typeface="Arial" panose="020B0604020202020204" pitchFamily="34" charset="0"/>
                        </a:rPr>
                        <a:t>%BASO</a:t>
                      </a:r>
                      <a:endParaRPr lang="en-US" sz="1800" b="1"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0" dirty="0" smtClean="0">
                          <a:solidFill>
                            <a:srgbClr val="00B050"/>
                          </a:solidFill>
                          <a:effectLst/>
                          <a:latin typeface="Arial" panose="020B0604020202020204" pitchFamily="34" charset="0"/>
                          <a:ea typeface="+mn-ea"/>
                          <a:cs typeface="Arial" panose="020B0604020202020204" pitchFamily="34" charset="0"/>
                        </a:rPr>
                        <a:t>1,3</a:t>
                      </a:r>
                      <a:endParaRPr lang="en-US" sz="2000" b="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B050"/>
                          </a:solidFill>
                          <a:effectLst/>
                          <a:latin typeface="Arial" panose="020B0604020202020204" pitchFamily="34" charset="0"/>
                          <a:cs typeface="Arial" panose="020B0604020202020204" pitchFamily="34" charset="0"/>
                        </a:rPr>
                        <a:t>0 </a:t>
                      </a:r>
                      <a:r>
                        <a:rPr lang="en-US" sz="1800" dirty="0" smtClean="0">
                          <a:solidFill>
                            <a:srgbClr val="00B050"/>
                          </a:solidFill>
                          <a:effectLst/>
                          <a:latin typeface="Arial" panose="020B0604020202020204" pitchFamily="34" charset="0"/>
                          <a:cs typeface="Arial" panose="020B0604020202020204" pitchFamily="34" charset="0"/>
                        </a:rPr>
                        <a:t>– 1,5 %</a:t>
                      </a:r>
                      <a:endParaRPr lang="en-US" sz="180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06"/>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#NEUT</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defTabSz="685800" rtl="0" eaLnBrk="1" fontAlgn="auto" latinLnBrk="0" hangingPunct="1">
                        <a:lnSpc>
                          <a:spcPct val="115000"/>
                        </a:lnSpc>
                        <a:spcBef>
                          <a:spcPts val="0"/>
                        </a:spcBef>
                        <a:spcAft>
                          <a:spcPts val="0"/>
                        </a:spcAft>
                        <a:buClrTx/>
                        <a:buSzTx/>
                        <a:buFontTx/>
                        <a:buNone/>
                        <a:tabLst>
                          <a:tab pos="287020" algn="l"/>
                        </a:tabLst>
                        <a:defRPr/>
                      </a:pPr>
                      <a:r>
                        <a:rPr lang="en-US" sz="2000" b="1" dirty="0" smtClean="0">
                          <a:solidFill>
                            <a:srgbClr val="FF0000"/>
                          </a:solidFill>
                          <a:effectLst/>
                          <a:latin typeface="Arial" panose="020B0604020202020204" pitchFamily="34" charset="0"/>
                          <a:ea typeface="+mn-ea"/>
                          <a:cs typeface="Arial" panose="020B0604020202020204" pitchFamily="34" charset="0"/>
                        </a:rPr>
                        <a:t>0.9 </a:t>
                      </a:r>
                      <a:r>
                        <a:rPr lang="en-US" sz="2000" b="1" dirty="0" smtClean="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smtClean="0">
                          <a:solidFill>
                            <a:srgbClr val="0000CC"/>
                          </a:solidFill>
                          <a:effectLst/>
                          <a:latin typeface="Arial" panose="020B0604020202020204" pitchFamily="34" charset="0"/>
                          <a:cs typeface="Arial" panose="020B0604020202020204" pitchFamily="34" charset="0"/>
                        </a:rPr>
                        <a:t>1,7 – 7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07"/>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#LYMPH</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1" dirty="0" smtClean="0">
                          <a:solidFill>
                            <a:srgbClr val="0000CC"/>
                          </a:solidFill>
                          <a:effectLst/>
                          <a:latin typeface="Arial" panose="020B0604020202020204" pitchFamily="34" charset="0"/>
                          <a:cs typeface="Arial" panose="020B0604020202020204" pitchFamily="34" charset="0"/>
                        </a:rPr>
                        <a:t>1,8</a:t>
                      </a:r>
                      <a:endParaRPr lang="en-US" sz="20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smtClean="0">
                          <a:solidFill>
                            <a:srgbClr val="0000CC"/>
                          </a:solidFill>
                          <a:effectLst/>
                          <a:latin typeface="Arial" panose="020B0604020202020204" pitchFamily="34" charset="0"/>
                          <a:cs typeface="Arial" panose="020B0604020202020204" pitchFamily="34" charset="0"/>
                        </a:rPr>
                        <a:t>1,0 – 4,0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08"/>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#MONO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0" dirty="0" smtClean="0">
                          <a:solidFill>
                            <a:srgbClr val="0000CC"/>
                          </a:solidFill>
                          <a:effectLst/>
                          <a:latin typeface="Arial" panose="020B0604020202020204" pitchFamily="34" charset="0"/>
                          <a:ea typeface="Times New Roman" panose="02020603050405020304" pitchFamily="18" charset="0"/>
                          <a:cs typeface="Arial" panose="020B0604020202020204" pitchFamily="34" charset="0"/>
                        </a:rPr>
                        <a:t>0,16</a:t>
                      </a:r>
                      <a:endParaRPr lang="en-US" sz="20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smtClean="0">
                          <a:solidFill>
                            <a:srgbClr val="0000CC"/>
                          </a:solidFill>
                          <a:effectLst/>
                          <a:latin typeface="Arial" panose="020B0604020202020204" pitchFamily="34" charset="0"/>
                          <a:cs typeface="Arial" panose="020B0604020202020204" pitchFamily="34" charset="0"/>
                        </a:rPr>
                        <a:t>0,1 – 1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09"/>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#ESO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0" dirty="0" smtClean="0">
                          <a:solidFill>
                            <a:srgbClr val="0000CC"/>
                          </a:solidFill>
                          <a:effectLst/>
                          <a:latin typeface="Arial" panose="020B0604020202020204" pitchFamily="34" charset="0"/>
                          <a:ea typeface="+mn-ea"/>
                          <a:cs typeface="Arial" panose="020B0604020202020204" pitchFamily="34" charset="0"/>
                        </a:rPr>
                        <a:t>0,</a:t>
                      </a:r>
                      <a:r>
                        <a:rPr lang="en-US" sz="2000" b="0" baseline="0" dirty="0" smtClean="0">
                          <a:solidFill>
                            <a:srgbClr val="0000CC"/>
                          </a:solidFill>
                          <a:effectLst/>
                          <a:latin typeface="Arial" panose="020B0604020202020204" pitchFamily="34" charset="0"/>
                          <a:ea typeface="+mn-ea"/>
                          <a:cs typeface="Arial" panose="020B0604020202020204" pitchFamily="34" charset="0"/>
                        </a:rPr>
                        <a:t>1</a:t>
                      </a:r>
                      <a:endParaRPr lang="en-US" sz="20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0 </a:t>
                      </a:r>
                      <a:r>
                        <a:rPr lang="en-US" sz="1800" dirty="0" smtClean="0">
                          <a:solidFill>
                            <a:srgbClr val="0000CC"/>
                          </a:solidFill>
                          <a:effectLst/>
                          <a:latin typeface="Arial" panose="020B0604020202020204" pitchFamily="34" charset="0"/>
                          <a:cs typeface="Arial" panose="020B0604020202020204" pitchFamily="34" charset="0"/>
                        </a:rPr>
                        <a:t>– 0,5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10"/>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#BASO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0" dirty="0" smtClean="0">
                          <a:solidFill>
                            <a:srgbClr val="0000CC"/>
                          </a:solidFill>
                          <a:effectLst/>
                          <a:latin typeface="Arial" panose="020B0604020202020204" pitchFamily="34" charset="0"/>
                          <a:ea typeface="+mn-ea"/>
                          <a:cs typeface="Arial" panose="020B0604020202020204" pitchFamily="34" charset="0"/>
                        </a:rPr>
                        <a:t>0,04</a:t>
                      </a:r>
                      <a:endParaRPr lang="en-US" sz="20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0 </a:t>
                      </a:r>
                      <a:r>
                        <a:rPr lang="en-US" sz="1800" dirty="0" smtClean="0">
                          <a:solidFill>
                            <a:srgbClr val="0000CC"/>
                          </a:solidFill>
                          <a:effectLst/>
                          <a:latin typeface="Arial" panose="020B0604020202020204" pitchFamily="34" charset="0"/>
                          <a:cs typeface="Arial" panose="020B0604020202020204" pitchFamily="34" charset="0"/>
                        </a:rPr>
                        <a:t>– 0,1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 xmlns:a16="http://schemas.microsoft.com/office/drawing/2014/main" val="10011"/>
                  </a:ext>
                </a:extLst>
              </a:tr>
            </a:tbl>
          </a:graphicData>
        </a:graphic>
      </p:graphicFrame>
    </p:spTree>
    <p:extLst>
      <p:ext uri="{BB962C8B-B14F-4D97-AF65-F5344CB8AC3E}">
        <p14:creationId xmlns:p14="http://schemas.microsoft.com/office/powerpoint/2010/main" val="23135320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12724"/>
            <a:ext cx="8839200" cy="6492876"/>
          </a:xfrm>
        </p:spPr>
        <p:txBody>
          <a:bodyPr>
            <a:normAutofit fontScale="92500" lnSpcReduction="20000"/>
          </a:bodyPr>
          <a:lstStyle/>
          <a:p>
            <a:r>
              <a:rPr lang="vi-VN" sz="2400" b="1" u="sng" dirty="0">
                <a:solidFill>
                  <a:srgbClr val="0000CC"/>
                </a:solidFill>
              </a:rPr>
              <a:t>CÂU HỎI 10</a:t>
            </a:r>
            <a:r>
              <a:rPr lang="vi-VN" sz="2400" b="1" dirty="0">
                <a:solidFill>
                  <a:srgbClr val="0000CC"/>
                </a:solidFill>
              </a:rPr>
              <a:t>: </a:t>
            </a:r>
            <a:r>
              <a:rPr lang="vi-VN" sz="2400" b="1" dirty="0" smtClean="0">
                <a:solidFill>
                  <a:srgbClr val="0000CC"/>
                </a:solidFill>
              </a:rPr>
              <a:t> </a:t>
            </a:r>
          </a:p>
          <a:p>
            <a:pPr marL="0" indent="0" algn="just">
              <a:buNone/>
            </a:pPr>
            <a:r>
              <a:rPr lang="vi-VN" sz="2400" b="1" dirty="0" smtClean="0">
                <a:solidFill>
                  <a:srgbClr val="0000CC"/>
                </a:solidFill>
              </a:rPr>
              <a:t>Phân tích kết quả Tổng phân tích tế bào máu và cho biết chẩn đoán phù hợp nhất:</a:t>
            </a:r>
          </a:p>
          <a:p>
            <a:pPr algn="just"/>
            <a:r>
              <a:rPr lang="vi-VN" sz="2400" b="1" dirty="0" smtClean="0">
                <a:solidFill>
                  <a:srgbClr val="FF0066"/>
                </a:solidFill>
              </a:rPr>
              <a:t>Dòng hồng cầu: </a:t>
            </a:r>
          </a:p>
          <a:p>
            <a:pPr algn="just">
              <a:buFontTx/>
              <a:buChar char="-"/>
            </a:pPr>
            <a:r>
              <a:rPr lang="vi-VN" sz="2400" dirty="0" smtClean="0">
                <a:solidFill>
                  <a:srgbClr val="0000CC"/>
                </a:solidFill>
              </a:rPr>
              <a:t>Giảm số lượng hồng cầu, giảm dung tích hồng cầu, giảm lượng huyết sắc tố, hồng </a:t>
            </a:r>
            <a:r>
              <a:rPr lang="vi-VN" sz="2400" dirty="0">
                <a:solidFill>
                  <a:srgbClr val="0000CC"/>
                </a:solidFill>
              </a:rPr>
              <a:t>cầu </a:t>
            </a:r>
            <a:r>
              <a:rPr lang="vi-VN" sz="2400" dirty="0" smtClean="0">
                <a:solidFill>
                  <a:srgbClr val="0000CC"/>
                </a:solidFill>
              </a:rPr>
              <a:t>lưới</a:t>
            </a:r>
            <a:r>
              <a:rPr lang="vi-VN" sz="2400" dirty="0">
                <a:solidFill>
                  <a:srgbClr val="0000CC"/>
                </a:solidFill>
              </a:rPr>
              <a:t>.</a:t>
            </a:r>
            <a:endParaRPr lang="vi-VN" sz="2400" dirty="0" smtClean="0">
              <a:solidFill>
                <a:srgbClr val="0000CC"/>
              </a:solidFill>
            </a:endParaRPr>
          </a:p>
          <a:p>
            <a:pPr algn="just">
              <a:buFontTx/>
              <a:buChar char="-"/>
            </a:pPr>
            <a:r>
              <a:rPr lang="vi-VN" sz="2400" dirty="0" smtClean="0">
                <a:solidFill>
                  <a:srgbClr val="0000CC"/>
                </a:solidFill>
              </a:rPr>
              <a:t>Các chỉ số MCV-MCH-MCHC bình thường</a:t>
            </a:r>
          </a:p>
          <a:p>
            <a:pPr algn="just">
              <a:buFontTx/>
              <a:buChar char="-"/>
            </a:pPr>
            <a:r>
              <a:rPr lang="vi-VN" sz="2400" dirty="0" smtClean="0">
                <a:solidFill>
                  <a:srgbClr val="0000CC"/>
                </a:solidFill>
              </a:rPr>
              <a:t>Mức độ: nặng (Qui luật số 2)</a:t>
            </a:r>
          </a:p>
          <a:p>
            <a:pPr algn="just">
              <a:buFontTx/>
              <a:buChar char="-"/>
            </a:pPr>
            <a:r>
              <a:rPr lang="vi-VN" sz="2400" dirty="0" smtClean="0">
                <a:solidFill>
                  <a:srgbClr val="0000CC"/>
                </a:solidFill>
              </a:rPr>
              <a:t>Chỉ </a:t>
            </a:r>
            <a:r>
              <a:rPr lang="vi-VN" sz="2400" dirty="0">
                <a:solidFill>
                  <a:srgbClr val="0000CC"/>
                </a:solidFill>
              </a:rPr>
              <a:t>số </a:t>
            </a:r>
            <a:r>
              <a:rPr lang="vi-VN" sz="2400" dirty="0" smtClean="0">
                <a:solidFill>
                  <a:srgbClr val="0000CC"/>
                </a:solidFill>
              </a:rPr>
              <a:t>hồng </a:t>
            </a:r>
            <a:r>
              <a:rPr lang="vi-VN" sz="2400" dirty="0">
                <a:solidFill>
                  <a:srgbClr val="0000CC"/>
                </a:solidFill>
              </a:rPr>
              <a:t>cầu lưới hiệu chỉnh: </a:t>
            </a:r>
            <a:r>
              <a:rPr lang="vi-VN" sz="2400" dirty="0" smtClean="0">
                <a:solidFill>
                  <a:srgbClr val="0000CC"/>
                </a:solidFill>
              </a:rPr>
              <a:t>0.4 (&lt; 2)</a:t>
            </a:r>
            <a:endParaRPr lang="vi-VN" sz="2400" dirty="0">
              <a:solidFill>
                <a:srgbClr val="0000CC"/>
              </a:solidFill>
            </a:endParaRPr>
          </a:p>
          <a:p>
            <a:pPr algn="just"/>
            <a:r>
              <a:rPr lang="vi-VN" sz="2400" b="1" dirty="0" smtClean="0">
                <a:solidFill>
                  <a:srgbClr val="FF0066"/>
                </a:solidFill>
              </a:rPr>
              <a:t>Dòng bạch cầu: </a:t>
            </a:r>
          </a:p>
          <a:p>
            <a:pPr algn="just">
              <a:buFontTx/>
              <a:buChar char="-"/>
            </a:pPr>
            <a:r>
              <a:rPr lang="vi-VN" sz="2400" dirty="0" smtClean="0">
                <a:solidFill>
                  <a:srgbClr val="0000CC"/>
                </a:solidFill>
              </a:rPr>
              <a:t>Số lượng bạch cầu tổng và bạch cầu đa nhân trung tính giảm mức độ trung bình</a:t>
            </a:r>
          </a:p>
          <a:p>
            <a:pPr algn="just">
              <a:buFontTx/>
              <a:buChar char="-"/>
            </a:pPr>
            <a:r>
              <a:rPr lang="vi-VN" sz="2400" dirty="0" smtClean="0">
                <a:solidFill>
                  <a:srgbClr val="0000CC"/>
                </a:solidFill>
              </a:rPr>
              <a:t>Tỉ lệ các thành phần tế bào: tăng tỉ lệ bạch cầu lympho, giảm tỉ </a:t>
            </a:r>
            <a:r>
              <a:rPr lang="vi-VN" sz="2400" dirty="0">
                <a:solidFill>
                  <a:srgbClr val="0000CC"/>
                </a:solidFill>
              </a:rPr>
              <a:t>lệ bạch cầu đa nhân trung tính </a:t>
            </a:r>
            <a:endParaRPr lang="vi-VN" sz="2400" dirty="0" smtClean="0">
              <a:solidFill>
                <a:srgbClr val="0000CC"/>
              </a:solidFill>
            </a:endParaRPr>
          </a:p>
          <a:p>
            <a:pPr algn="just">
              <a:buFontTx/>
              <a:buChar char="-"/>
            </a:pPr>
            <a:r>
              <a:rPr lang="vi-VN" sz="2400" dirty="0" smtClean="0">
                <a:solidFill>
                  <a:srgbClr val="0000CC"/>
                </a:solidFill>
              </a:rPr>
              <a:t>Không ghi nhận các tế bào bạch cầu bất thường</a:t>
            </a:r>
          </a:p>
          <a:p>
            <a:pPr algn="just"/>
            <a:r>
              <a:rPr lang="vi-VN" sz="2400" b="1" dirty="0" smtClean="0">
                <a:solidFill>
                  <a:srgbClr val="FF0066"/>
                </a:solidFill>
              </a:rPr>
              <a:t>Tiểu cầu: </a:t>
            </a:r>
            <a:r>
              <a:rPr lang="vi-VN" sz="2400" dirty="0" smtClean="0">
                <a:solidFill>
                  <a:srgbClr val="0000CC"/>
                </a:solidFill>
              </a:rPr>
              <a:t> Số lượng giảm mức độ nặng</a:t>
            </a:r>
          </a:p>
          <a:p>
            <a:pPr marL="0" indent="0" algn="just">
              <a:buNone/>
            </a:pPr>
            <a:r>
              <a:rPr lang="vi-VN" sz="2400" dirty="0" smtClean="0">
                <a:solidFill>
                  <a:srgbClr val="0000CC"/>
                </a:solidFill>
              </a:rPr>
              <a:t>   KL: </a:t>
            </a:r>
            <a:r>
              <a:rPr lang="vi-VN" sz="2400" dirty="0">
                <a:solidFill>
                  <a:srgbClr val="0000CC"/>
                </a:solidFill>
              </a:rPr>
              <a:t>thiếu máu mức độ nặng, đẳng sắc đẳng bào, tủy xương không tăng sinh đáp ứng với tình trạng thiếu </a:t>
            </a:r>
            <a:r>
              <a:rPr lang="vi-VN" sz="2400" dirty="0" smtClean="0">
                <a:solidFill>
                  <a:srgbClr val="0000CC"/>
                </a:solidFill>
              </a:rPr>
              <a:t>máu; giảm bạch cầu hạt mức độ trung bình; giảm tiểu cầu mức độ nặng; nghĩ nhiều đến bệnh suy </a:t>
            </a:r>
            <a:r>
              <a:rPr lang="vi-VN" sz="2400" dirty="0">
                <a:solidFill>
                  <a:srgbClr val="0000CC"/>
                </a:solidFill>
              </a:rPr>
              <a:t>tủy </a:t>
            </a:r>
            <a:r>
              <a:rPr lang="vi-VN" sz="2400" dirty="0" smtClean="0">
                <a:solidFill>
                  <a:srgbClr val="0000CC"/>
                </a:solidFill>
              </a:rPr>
              <a:t>xương.</a:t>
            </a:r>
            <a:endParaRPr lang="vi-VN" sz="2400" dirty="0">
              <a:solidFill>
                <a:srgbClr val="0000CC"/>
              </a:solidFill>
            </a:endParaRPr>
          </a:p>
          <a:p>
            <a:pPr marL="0" indent="0" algn="just">
              <a:buNone/>
            </a:pPr>
            <a:endParaRPr lang="vi-VN" sz="2400" dirty="0">
              <a:solidFill>
                <a:srgbClr val="0000CC"/>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36</a:t>
            </a:fld>
            <a:endParaRPr lang="en-US"/>
          </a:p>
        </p:txBody>
      </p:sp>
      <p:sp>
        <p:nvSpPr>
          <p:cNvPr id="2" name="Right Arrow 1"/>
          <p:cNvSpPr/>
          <p:nvPr/>
        </p:nvSpPr>
        <p:spPr>
          <a:xfrm>
            <a:off x="0" y="5257800"/>
            <a:ext cx="304800" cy="117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5791821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763000" cy="6400800"/>
          </a:xfrm>
        </p:spPr>
        <p:txBody>
          <a:bodyPr>
            <a:normAutofit/>
          </a:bodyPr>
          <a:lstStyle/>
          <a:p>
            <a:pPr marL="0" indent="0">
              <a:buNone/>
            </a:pPr>
            <a:r>
              <a:rPr lang="vi-VN" sz="2400" b="1" u="sng" dirty="0" smtClean="0">
                <a:solidFill>
                  <a:srgbClr val="FF0066"/>
                </a:solidFill>
              </a:rPr>
              <a:t>2. Phết máu ngoại biên</a:t>
            </a:r>
            <a:r>
              <a:rPr lang="vi-VN" sz="2400" b="1" dirty="0" smtClean="0">
                <a:solidFill>
                  <a:srgbClr val="FF0066"/>
                </a:solidFill>
              </a:rPr>
              <a:t> </a:t>
            </a:r>
            <a:endParaRPr lang="vi-VN" sz="2400" b="1" dirty="0">
              <a:solidFill>
                <a:srgbClr val="FF0066"/>
              </a:solidFill>
            </a:endParaRPr>
          </a:p>
          <a:p>
            <a:pPr marL="0" indent="0">
              <a:buNone/>
            </a:pPr>
            <a:r>
              <a:rPr lang="vi-VN" sz="2400" b="1" dirty="0" smtClean="0">
                <a:solidFill>
                  <a:srgbClr val="FF0066"/>
                </a:solidFill>
              </a:rPr>
              <a:t> </a:t>
            </a:r>
            <a:endParaRPr lang="vi-VN" sz="2400" b="1" dirty="0">
              <a:solidFill>
                <a:srgbClr val="FF0066"/>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37</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294636477"/>
              </p:ext>
            </p:extLst>
          </p:nvPr>
        </p:nvGraphicFramePr>
        <p:xfrm>
          <a:off x="304800" y="777240"/>
          <a:ext cx="7391400" cy="3017520"/>
        </p:xfrm>
        <a:graphic>
          <a:graphicData uri="http://schemas.openxmlformats.org/drawingml/2006/table">
            <a:tbl>
              <a:tblPr firstRow="1" firstCol="1" bandRow="1">
                <a:tableStyleId>{5C22544A-7EE6-4342-B048-85BDC9FD1C3A}</a:tableStyleId>
              </a:tblPr>
              <a:tblGrid>
                <a:gridCol w="5087588">
                  <a:extLst>
                    <a:ext uri="{9D8B030D-6E8A-4147-A177-3AD203B41FA5}">
                      <a16:colId xmlns="" xmlns:a16="http://schemas.microsoft.com/office/drawing/2014/main" val="2304212886"/>
                    </a:ext>
                  </a:extLst>
                </a:gridCol>
                <a:gridCol w="2303812">
                  <a:extLst>
                    <a:ext uri="{9D8B030D-6E8A-4147-A177-3AD203B41FA5}">
                      <a16:colId xmlns="" xmlns:a16="http://schemas.microsoft.com/office/drawing/2014/main" val="1330445042"/>
                    </a:ext>
                  </a:extLst>
                </a:gridCol>
              </a:tblGrid>
              <a:tr h="425037">
                <a:tc>
                  <a:txBody>
                    <a:bodyPr/>
                    <a:lstStyle/>
                    <a:p>
                      <a:pPr algn="just">
                        <a:lnSpc>
                          <a:spcPct val="150000"/>
                        </a:lnSpc>
                        <a:spcAft>
                          <a:spcPts val="0"/>
                        </a:spcAft>
                      </a:pPr>
                      <a:r>
                        <a:rPr lang="vi-VN" sz="2200" dirty="0" smtClean="0">
                          <a:effectLst/>
                          <a:latin typeface="Arial" panose="020B0604020202020204" pitchFamily="34" charset="0"/>
                          <a:ea typeface="Calibri" panose="020F0502020204030204" pitchFamily="34" charset="0"/>
                          <a:cs typeface="Arial" panose="020B0604020202020204" pitchFamily="34" charset="0"/>
                        </a:rPr>
                        <a:t>Thành</a:t>
                      </a:r>
                      <a:r>
                        <a:rPr lang="vi-VN" sz="2200" baseline="0" dirty="0" smtClean="0">
                          <a:effectLst/>
                          <a:latin typeface="Arial" panose="020B0604020202020204" pitchFamily="34" charset="0"/>
                          <a:ea typeface="Calibri" panose="020F0502020204030204" pitchFamily="34" charset="0"/>
                          <a:cs typeface="Arial" panose="020B0604020202020204" pitchFamily="34" charset="0"/>
                        </a:rPr>
                        <a:t> phần bạch cầu</a:t>
                      </a:r>
                    </a:p>
                  </a:txBody>
                  <a:tcPr marL="68580" marR="68580" marT="0" marB="0"/>
                </a:tc>
                <a:tc>
                  <a:txBody>
                    <a:bodyPr/>
                    <a:lstStyle/>
                    <a:p>
                      <a:pPr algn="ctr">
                        <a:lnSpc>
                          <a:spcPct val="150000"/>
                        </a:lnSpc>
                        <a:spcAft>
                          <a:spcPts val="0"/>
                        </a:spcAft>
                      </a:pPr>
                      <a:r>
                        <a:rPr lang="vi-VN" sz="2200" dirty="0" smtClean="0">
                          <a:solidFill>
                            <a:schemeClr val="bg1"/>
                          </a:solidFill>
                          <a:effectLst/>
                          <a:latin typeface="Arial" panose="020B0604020202020204" pitchFamily="34" charset="0"/>
                          <a:ea typeface="Calibri" panose="020F0502020204030204" pitchFamily="34" charset="0"/>
                          <a:cs typeface="Arial" panose="020B0604020202020204" pitchFamily="34" charset="0"/>
                        </a:rPr>
                        <a:t>Tỉ lệ</a:t>
                      </a:r>
                      <a:r>
                        <a:rPr lang="en-US" sz="2200" dirty="0" smtClean="0">
                          <a:solidFill>
                            <a:schemeClr val="bg1"/>
                          </a:solidFill>
                          <a:effectLst/>
                          <a:latin typeface="Arial" panose="020B0604020202020204" pitchFamily="34" charset="0"/>
                          <a:ea typeface="Calibri" panose="020F0502020204030204" pitchFamily="34" charset="0"/>
                          <a:cs typeface="Arial" panose="020B0604020202020204" pitchFamily="34" charset="0"/>
                        </a:rPr>
                        <a:t> (%)</a:t>
                      </a:r>
                      <a:endParaRPr lang="vi-VN" sz="2200" dirty="0" smtClean="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453060720"/>
                  </a:ext>
                </a:extLst>
              </a:tr>
              <a:tr h="393115">
                <a:tc>
                  <a:txBody>
                    <a:bodyPr/>
                    <a:lstStyle/>
                    <a:p>
                      <a:pPr algn="just">
                        <a:lnSpc>
                          <a:spcPct val="150000"/>
                        </a:lnSpc>
                        <a:spcAft>
                          <a:spcPts val="0"/>
                        </a:spcAft>
                      </a:pPr>
                      <a:r>
                        <a:rPr lang="en-US" sz="2200" dirty="0">
                          <a:solidFill>
                            <a:srgbClr val="002060"/>
                          </a:solidFill>
                          <a:effectLst/>
                          <a:latin typeface="Arial" panose="020B0604020202020204" pitchFamily="34" charset="0"/>
                          <a:cs typeface="Arial" panose="020B0604020202020204" pitchFamily="34" charset="0"/>
                        </a:rPr>
                        <a:t>Bạch cầu hạt đa nhân trung </a:t>
                      </a:r>
                      <a:r>
                        <a:rPr lang="en-US" sz="2200" dirty="0" smtClean="0">
                          <a:solidFill>
                            <a:srgbClr val="002060"/>
                          </a:solidFill>
                          <a:effectLst/>
                          <a:latin typeface="Arial" panose="020B0604020202020204" pitchFamily="34" charset="0"/>
                          <a:cs typeface="Arial" panose="020B0604020202020204" pitchFamily="34" charset="0"/>
                        </a:rPr>
                        <a:t>tính</a:t>
                      </a:r>
                    </a:p>
                  </a:txBody>
                  <a:tcPr marL="68580" marR="68580" marT="0" marB="0">
                    <a:solidFill>
                      <a:srgbClr val="FFFFCC"/>
                    </a:solidFill>
                  </a:tcPr>
                </a:tc>
                <a:tc>
                  <a:txBody>
                    <a:bodyPr/>
                    <a:lstStyle/>
                    <a:p>
                      <a:pPr algn="ctr">
                        <a:lnSpc>
                          <a:spcPct val="150000"/>
                        </a:lnSpc>
                        <a:spcAft>
                          <a:spcPts val="0"/>
                        </a:spcAft>
                      </a:pPr>
                      <a:r>
                        <a:rPr lang="en-US" sz="2200" b="0" dirty="0" smtClean="0">
                          <a:solidFill>
                            <a:srgbClr val="002060"/>
                          </a:solidFill>
                          <a:effectLst/>
                          <a:latin typeface="Arial" panose="020B0604020202020204" pitchFamily="34" charset="0"/>
                          <a:cs typeface="Arial" panose="020B0604020202020204" pitchFamily="34" charset="0"/>
                        </a:rPr>
                        <a:t>30</a:t>
                      </a:r>
                      <a:r>
                        <a:rPr lang="vi-VN" sz="2200" b="0" dirty="0" smtClean="0">
                          <a:solidFill>
                            <a:srgbClr val="002060"/>
                          </a:solidFill>
                          <a:effectLst/>
                          <a:latin typeface="Arial" panose="020B0604020202020204" pitchFamily="34" charset="0"/>
                          <a:cs typeface="Arial" panose="020B0604020202020204" pitchFamily="34" charset="0"/>
                        </a:rPr>
                        <a:t>   </a:t>
                      </a:r>
                      <a:endParaRPr lang="en-US" sz="2200" b="0" dirty="0" smtClean="0">
                        <a:solidFill>
                          <a:srgbClr val="002060"/>
                        </a:solidFill>
                        <a:effectLst/>
                        <a:latin typeface="Arial" panose="020B0604020202020204" pitchFamily="34" charset="0"/>
                        <a:cs typeface="Arial" panose="020B0604020202020204" pitchFamily="34" charset="0"/>
                      </a:endParaRPr>
                    </a:p>
                  </a:txBody>
                  <a:tcPr marL="68580" marR="68580" marT="0" marB="0">
                    <a:solidFill>
                      <a:srgbClr val="FFFFCC"/>
                    </a:solidFill>
                  </a:tcPr>
                </a:tc>
                <a:extLst>
                  <a:ext uri="{0D108BD9-81ED-4DB2-BD59-A6C34878D82A}">
                    <a16:rowId xmlns="" xmlns:a16="http://schemas.microsoft.com/office/drawing/2014/main" val="3814076133"/>
                  </a:ext>
                </a:extLst>
              </a:tr>
              <a:tr h="389618">
                <a:tc>
                  <a:txBody>
                    <a:bodyPr/>
                    <a:lstStyle/>
                    <a:p>
                      <a:pPr algn="just">
                        <a:lnSpc>
                          <a:spcPct val="150000"/>
                        </a:lnSpc>
                        <a:spcAft>
                          <a:spcPts val="0"/>
                        </a:spcAft>
                      </a:pPr>
                      <a:r>
                        <a:rPr lang="en-US" sz="2200" dirty="0" smtClean="0">
                          <a:solidFill>
                            <a:srgbClr val="002060"/>
                          </a:solidFill>
                          <a:effectLst/>
                          <a:latin typeface="Arial" panose="020B0604020202020204" pitchFamily="34" charset="0"/>
                          <a:cs typeface="Arial" panose="020B0604020202020204" pitchFamily="34" charset="0"/>
                        </a:rPr>
                        <a:t>Lymphocyte</a:t>
                      </a:r>
                      <a:endParaRPr lang="vi-VN" sz="22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sz="2200" b="0" dirty="0" smtClean="0">
                          <a:solidFill>
                            <a:srgbClr val="002060"/>
                          </a:solidFill>
                          <a:effectLst/>
                          <a:latin typeface="Arial" panose="020B0604020202020204" pitchFamily="34" charset="0"/>
                          <a:cs typeface="Arial" panose="020B0604020202020204" pitchFamily="34" charset="0"/>
                        </a:rPr>
                        <a:t>60</a:t>
                      </a:r>
                      <a:r>
                        <a:rPr lang="vi-VN" sz="2200" b="0" dirty="0" smtClean="0">
                          <a:solidFill>
                            <a:srgbClr val="002060"/>
                          </a:solidFill>
                          <a:effectLst/>
                          <a:latin typeface="Arial" panose="020B0604020202020204" pitchFamily="34" charset="0"/>
                          <a:cs typeface="Arial" panose="020B0604020202020204" pitchFamily="34" charset="0"/>
                        </a:rPr>
                        <a:t>  </a:t>
                      </a:r>
                      <a:endParaRPr lang="en-US" sz="2200" b="0" dirty="0" smtClean="0">
                        <a:solidFill>
                          <a:srgbClr val="002060"/>
                        </a:solidFill>
                        <a:effectLst/>
                        <a:latin typeface="Arial" panose="020B0604020202020204" pitchFamily="34" charset="0"/>
                        <a:cs typeface="Arial" panose="020B0604020202020204" pitchFamily="34" charset="0"/>
                      </a:endParaRPr>
                    </a:p>
                  </a:txBody>
                  <a:tcPr marL="68580" marR="68580" marT="0" marB="0">
                    <a:solidFill>
                      <a:srgbClr val="FFFFCC"/>
                    </a:solidFill>
                  </a:tcPr>
                </a:tc>
                <a:extLst>
                  <a:ext uri="{0D108BD9-81ED-4DB2-BD59-A6C34878D82A}">
                    <a16:rowId xmlns="" xmlns:a16="http://schemas.microsoft.com/office/drawing/2014/main" val="2316400460"/>
                  </a:ext>
                </a:extLst>
              </a:tr>
              <a:tr h="389618">
                <a:tc>
                  <a:txBody>
                    <a:bodyPr/>
                    <a:lstStyle/>
                    <a:p>
                      <a:pPr algn="just">
                        <a:lnSpc>
                          <a:spcPct val="150000"/>
                        </a:lnSpc>
                        <a:spcAft>
                          <a:spcPts val="0"/>
                        </a:spcAft>
                      </a:pPr>
                      <a:r>
                        <a:rPr lang="en-US" sz="2200" dirty="0" smtClean="0">
                          <a:solidFill>
                            <a:srgbClr val="002060"/>
                          </a:solidFill>
                          <a:effectLst/>
                          <a:latin typeface="Arial" panose="020B0604020202020204" pitchFamily="34" charset="0"/>
                          <a:cs typeface="Arial" panose="020B0604020202020204" pitchFamily="34" charset="0"/>
                        </a:rPr>
                        <a:t>Monocyte</a:t>
                      </a:r>
                      <a:endParaRPr lang="vi-VN" sz="22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algn="ctr">
                        <a:lnSpc>
                          <a:spcPct val="150000"/>
                        </a:lnSpc>
                        <a:spcAft>
                          <a:spcPts val="0"/>
                        </a:spcAft>
                      </a:pPr>
                      <a:r>
                        <a:rPr lang="en-US" sz="2200" dirty="0" smtClean="0">
                          <a:solidFill>
                            <a:srgbClr val="002060"/>
                          </a:solidFill>
                          <a:effectLst/>
                          <a:latin typeface="Arial" panose="020B0604020202020204" pitchFamily="34" charset="0"/>
                          <a:cs typeface="Arial" panose="020B0604020202020204" pitchFamily="34" charset="0"/>
                        </a:rPr>
                        <a:t>5,4</a:t>
                      </a:r>
                      <a:endParaRPr lang="vi-VN" sz="22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extLst>
                  <a:ext uri="{0D108BD9-81ED-4DB2-BD59-A6C34878D82A}">
                    <a16:rowId xmlns="" xmlns:a16="http://schemas.microsoft.com/office/drawing/2014/main" val="368980518"/>
                  </a:ext>
                </a:extLst>
              </a:tr>
              <a:tr h="389618">
                <a:tc>
                  <a:txBody>
                    <a:bodyPr/>
                    <a:lstStyle/>
                    <a:p>
                      <a:pPr algn="just">
                        <a:lnSpc>
                          <a:spcPct val="150000"/>
                        </a:lnSpc>
                        <a:spcAft>
                          <a:spcPts val="0"/>
                        </a:spcAft>
                      </a:pPr>
                      <a:r>
                        <a:rPr lang="en-US" sz="2200" dirty="0" smtClean="0">
                          <a:solidFill>
                            <a:srgbClr val="002060"/>
                          </a:solidFill>
                          <a:effectLst/>
                          <a:latin typeface="Arial" panose="020B0604020202020204" pitchFamily="34" charset="0"/>
                          <a:cs typeface="Arial" panose="020B0604020202020204" pitchFamily="34" charset="0"/>
                        </a:rPr>
                        <a:t>Eosinophil</a:t>
                      </a:r>
                      <a:endParaRPr lang="vi-VN" sz="22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algn="ctr">
                        <a:lnSpc>
                          <a:spcPct val="150000"/>
                        </a:lnSpc>
                        <a:spcAft>
                          <a:spcPts val="0"/>
                        </a:spcAft>
                      </a:pPr>
                      <a:r>
                        <a:rPr lang="en-US" sz="2200" dirty="0" smtClean="0">
                          <a:solidFill>
                            <a:srgbClr val="002060"/>
                          </a:solidFill>
                          <a:effectLst/>
                          <a:latin typeface="Arial" panose="020B0604020202020204" pitchFamily="34" charset="0"/>
                          <a:cs typeface="Arial" panose="020B0604020202020204" pitchFamily="34" charset="0"/>
                        </a:rPr>
                        <a:t>3,3</a:t>
                      </a:r>
                      <a:endParaRPr lang="vi-VN" sz="22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extLst>
                  <a:ext uri="{0D108BD9-81ED-4DB2-BD59-A6C34878D82A}">
                    <a16:rowId xmlns="" xmlns:a16="http://schemas.microsoft.com/office/drawing/2014/main" val="2898990851"/>
                  </a:ext>
                </a:extLst>
              </a:tr>
              <a:tr h="389618">
                <a:tc>
                  <a:txBody>
                    <a:bodyPr/>
                    <a:lstStyle/>
                    <a:p>
                      <a:pPr algn="just">
                        <a:lnSpc>
                          <a:spcPct val="150000"/>
                        </a:lnSpc>
                        <a:spcAft>
                          <a:spcPts val="0"/>
                        </a:spcAft>
                      </a:pPr>
                      <a:r>
                        <a:rPr lang="en-US" sz="2200" dirty="0" smtClean="0">
                          <a:solidFill>
                            <a:srgbClr val="002060"/>
                          </a:solidFill>
                          <a:effectLst/>
                          <a:latin typeface="Arial" panose="020B0604020202020204" pitchFamily="34" charset="0"/>
                          <a:cs typeface="Arial" panose="020B0604020202020204" pitchFamily="34" charset="0"/>
                        </a:rPr>
                        <a:t>Basophil</a:t>
                      </a:r>
                      <a:endParaRPr lang="vi-VN" sz="22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algn="ctr">
                        <a:lnSpc>
                          <a:spcPct val="150000"/>
                        </a:lnSpc>
                        <a:spcAft>
                          <a:spcPts val="0"/>
                        </a:spcAft>
                      </a:pPr>
                      <a:r>
                        <a:rPr lang="en-US" sz="2200" dirty="0" smtClean="0">
                          <a:solidFill>
                            <a:srgbClr val="002060"/>
                          </a:solidFill>
                          <a:effectLst/>
                          <a:latin typeface="Arial" panose="020B0604020202020204" pitchFamily="34" charset="0"/>
                          <a:cs typeface="Arial" panose="020B0604020202020204" pitchFamily="34" charset="0"/>
                        </a:rPr>
                        <a:t>1,3</a:t>
                      </a:r>
                      <a:r>
                        <a:rPr lang="en-US" sz="2200" baseline="0" dirty="0" smtClean="0">
                          <a:solidFill>
                            <a:srgbClr val="002060"/>
                          </a:solidFill>
                          <a:effectLst/>
                          <a:latin typeface="Arial" panose="020B0604020202020204" pitchFamily="34" charset="0"/>
                          <a:cs typeface="Arial" panose="020B0604020202020204" pitchFamily="34" charset="0"/>
                        </a:rPr>
                        <a:t> </a:t>
                      </a:r>
                      <a:endParaRPr lang="vi-VN" sz="22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extLst>
                  <a:ext uri="{0D108BD9-81ED-4DB2-BD59-A6C34878D82A}">
                    <a16:rowId xmlns="" xmlns:a16="http://schemas.microsoft.com/office/drawing/2014/main" val="2441392098"/>
                  </a:ext>
                </a:extLst>
              </a:tr>
            </a:tbl>
          </a:graphicData>
        </a:graphic>
      </p:graphicFrame>
      <p:sp>
        <p:nvSpPr>
          <p:cNvPr id="5" name="Rectangle 4"/>
          <p:cNvSpPr/>
          <p:nvPr/>
        </p:nvSpPr>
        <p:spPr>
          <a:xfrm>
            <a:off x="13855" y="3999871"/>
            <a:ext cx="8915400" cy="2123658"/>
          </a:xfrm>
          <a:prstGeom prst="rect">
            <a:avLst/>
          </a:prstGeom>
        </p:spPr>
        <p:txBody>
          <a:bodyPr wrap="square">
            <a:spAutoFit/>
          </a:bodyPr>
          <a:lstStyle/>
          <a:p>
            <a:pPr marL="342900" indent="-342900" algn="just">
              <a:buFont typeface="Arial" panose="020B0604020202020204" pitchFamily="34" charset="0"/>
              <a:buChar char="•"/>
            </a:pPr>
            <a:r>
              <a:rPr lang="vi-VN" sz="2200" dirty="0" smtClean="0">
                <a:solidFill>
                  <a:srgbClr val="0000CC"/>
                </a:solidFill>
              </a:rPr>
              <a:t>Hồng cầu: giảm số lượng, đẳng </a:t>
            </a:r>
            <a:r>
              <a:rPr lang="vi-VN" sz="2200" dirty="0">
                <a:solidFill>
                  <a:srgbClr val="0000CC"/>
                </a:solidFill>
              </a:rPr>
              <a:t>sắc, đẳng bào. </a:t>
            </a:r>
            <a:endParaRPr lang="vi-VN" sz="2200" dirty="0" smtClean="0">
              <a:solidFill>
                <a:srgbClr val="0000CC"/>
              </a:solidFill>
            </a:endParaRPr>
          </a:p>
          <a:p>
            <a:pPr marL="342900" indent="-342900" algn="just">
              <a:buFont typeface="Arial" panose="020B0604020202020204" pitchFamily="34" charset="0"/>
              <a:buChar char="•"/>
            </a:pPr>
            <a:r>
              <a:rPr lang="vi-VN" sz="2200" dirty="0" smtClean="0">
                <a:solidFill>
                  <a:srgbClr val="0000CC"/>
                </a:solidFill>
              </a:rPr>
              <a:t>Số lượng BC đa </a:t>
            </a:r>
            <a:r>
              <a:rPr lang="vi-VN" sz="2200" dirty="0">
                <a:solidFill>
                  <a:srgbClr val="0000CC"/>
                </a:solidFill>
              </a:rPr>
              <a:t>nhân trung tính </a:t>
            </a:r>
            <a:r>
              <a:rPr lang="vi-VN" sz="2200" dirty="0" smtClean="0">
                <a:solidFill>
                  <a:srgbClr val="0000CC"/>
                </a:solidFill>
              </a:rPr>
              <a:t>giảm; </a:t>
            </a:r>
          </a:p>
          <a:p>
            <a:pPr algn="just"/>
            <a:r>
              <a:rPr lang="vi-VN" sz="2200" dirty="0">
                <a:solidFill>
                  <a:srgbClr val="0000CC"/>
                </a:solidFill>
              </a:rPr>
              <a:t> </a:t>
            </a:r>
            <a:r>
              <a:rPr lang="vi-VN" sz="2200" dirty="0" smtClean="0">
                <a:solidFill>
                  <a:srgbClr val="0000CC"/>
                </a:solidFill>
              </a:rPr>
              <a:t>   Số lượng BC lympho, BC đơn nhân, BC ái toan, BC ái kiềm bình </a:t>
            </a:r>
          </a:p>
          <a:p>
            <a:pPr algn="just"/>
            <a:r>
              <a:rPr lang="vi-VN" sz="2200" dirty="0">
                <a:solidFill>
                  <a:srgbClr val="0000CC"/>
                </a:solidFill>
              </a:rPr>
              <a:t> </a:t>
            </a:r>
            <a:r>
              <a:rPr lang="vi-VN" sz="2200" dirty="0" smtClean="0">
                <a:solidFill>
                  <a:srgbClr val="0000CC"/>
                </a:solidFill>
              </a:rPr>
              <a:t>   thường. </a:t>
            </a:r>
          </a:p>
          <a:p>
            <a:pPr marL="342900" indent="-342900" algn="just">
              <a:buFont typeface="Arial" panose="020B0604020202020204" pitchFamily="34" charset="0"/>
              <a:buChar char="•"/>
            </a:pPr>
            <a:r>
              <a:rPr lang="vi-VN" sz="2200" dirty="0" smtClean="0">
                <a:solidFill>
                  <a:srgbClr val="0000CC"/>
                </a:solidFill>
              </a:rPr>
              <a:t>Số </a:t>
            </a:r>
            <a:r>
              <a:rPr lang="vi-VN" sz="2200" dirty="0">
                <a:solidFill>
                  <a:srgbClr val="0000CC"/>
                </a:solidFill>
              </a:rPr>
              <a:t>lượng tiểu cầu giảm. </a:t>
            </a:r>
            <a:endParaRPr lang="vi-VN" sz="2200" dirty="0" smtClean="0">
              <a:solidFill>
                <a:srgbClr val="0000CC"/>
              </a:solidFill>
            </a:endParaRPr>
          </a:p>
          <a:p>
            <a:pPr marL="342900" indent="-342900" algn="just">
              <a:buFont typeface="Arial" panose="020B0604020202020204" pitchFamily="34" charset="0"/>
              <a:buChar char="•"/>
            </a:pPr>
            <a:r>
              <a:rPr lang="vi-VN" sz="2200" dirty="0" smtClean="0">
                <a:solidFill>
                  <a:srgbClr val="0000CC"/>
                </a:solidFill>
              </a:rPr>
              <a:t>Phết </a:t>
            </a:r>
            <a:r>
              <a:rPr lang="vi-VN" sz="2200" dirty="0">
                <a:solidFill>
                  <a:srgbClr val="0000CC"/>
                </a:solidFill>
              </a:rPr>
              <a:t>máu ngoại biên </a:t>
            </a:r>
            <a:r>
              <a:rPr lang="vi-VN" sz="2200" dirty="0" smtClean="0">
                <a:solidFill>
                  <a:srgbClr val="0000CC"/>
                </a:solidFill>
              </a:rPr>
              <a:t>không ghi nhận </a:t>
            </a:r>
            <a:r>
              <a:rPr lang="vi-VN" sz="2200" dirty="0">
                <a:solidFill>
                  <a:srgbClr val="0000CC"/>
                </a:solidFill>
              </a:rPr>
              <a:t>tế bào non.</a:t>
            </a:r>
          </a:p>
        </p:txBody>
      </p:sp>
    </p:spTree>
    <p:extLst>
      <p:ext uri="{BB962C8B-B14F-4D97-AF65-F5344CB8AC3E}">
        <p14:creationId xmlns:p14="http://schemas.microsoft.com/office/powerpoint/2010/main" val="22930814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62000"/>
            <a:ext cx="8458200" cy="4351338"/>
          </a:xfrm>
        </p:spPr>
        <p:txBody>
          <a:bodyPr>
            <a:normAutofit/>
          </a:bodyPr>
          <a:lstStyle/>
          <a:p>
            <a:pPr marL="0" indent="0">
              <a:buNone/>
            </a:pPr>
            <a:r>
              <a:rPr lang="vi-VN" sz="2400" b="1" u="sng" dirty="0">
                <a:solidFill>
                  <a:srgbClr val="0000CC"/>
                </a:solidFill>
              </a:rPr>
              <a:t>CÂU HỎI </a:t>
            </a:r>
            <a:r>
              <a:rPr lang="vi-VN" sz="2400" b="1" u="sng" dirty="0" smtClean="0">
                <a:solidFill>
                  <a:srgbClr val="0000CC"/>
                </a:solidFill>
              </a:rPr>
              <a:t>11</a:t>
            </a:r>
            <a:r>
              <a:rPr lang="vi-VN" sz="2400" b="1" dirty="0" smtClean="0">
                <a:solidFill>
                  <a:srgbClr val="0000CC"/>
                </a:solidFill>
              </a:rPr>
              <a:t>:</a:t>
            </a:r>
          </a:p>
          <a:p>
            <a:pPr marL="0" lvl="0" indent="0">
              <a:buNone/>
            </a:pPr>
            <a:r>
              <a:rPr lang="vi-VN" sz="2400" b="1" dirty="0" smtClean="0">
                <a:solidFill>
                  <a:srgbClr val="0000CC"/>
                </a:solidFill>
              </a:rPr>
              <a:t> </a:t>
            </a:r>
            <a:r>
              <a:rPr lang="vi-VN" sz="2400" b="1" dirty="0">
                <a:solidFill>
                  <a:srgbClr val="FF0066"/>
                </a:solidFill>
              </a:rPr>
              <a:t>Phân tích kết quả Phết máu ngoại biên và cho biết chẩn đoán phù hợp nhất với người bệnh này là gì?</a:t>
            </a:r>
          </a:p>
          <a:p>
            <a:pPr marL="0" indent="0">
              <a:buNone/>
            </a:pPr>
            <a:endParaRPr lang="vi-VN" sz="2400" b="1" dirty="0">
              <a:solidFill>
                <a:srgbClr val="0000CC"/>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38</a:t>
            </a:fld>
            <a:endParaRPr lang="en-US"/>
          </a:p>
        </p:txBody>
      </p:sp>
    </p:spTree>
    <p:extLst>
      <p:ext uri="{BB962C8B-B14F-4D97-AF65-F5344CB8AC3E}">
        <p14:creationId xmlns:p14="http://schemas.microsoft.com/office/powerpoint/2010/main" val="14778940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8763000" cy="5821363"/>
          </a:xfrm>
        </p:spPr>
        <p:txBody>
          <a:bodyPr>
            <a:normAutofit/>
          </a:bodyPr>
          <a:lstStyle/>
          <a:p>
            <a:pPr marL="0" lvl="0" indent="0">
              <a:buNone/>
            </a:pPr>
            <a:r>
              <a:rPr lang="vi-VN" sz="2400" b="1" u="sng" dirty="0">
                <a:solidFill>
                  <a:srgbClr val="0000CC"/>
                </a:solidFill>
              </a:rPr>
              <a:t>CÂU HỎI 11</a:t>
            </a:r>
            <a:r>
              <a:rPr lang="vi-VN" sz="2400" b="1" dirty="0">
                <a:solidFill>
                  <a:srgbClr val="0000CC"/>
                </a:solidFill>
              </a:rPr>
              <a:t>:</a:t>
            </a:r>
          </a:p>
          <a:p>
            <a:pPr marL="0" lvl="0" indent="0">
              <a:buNone/>
            </a:pPr>
            <a:r>
              <a:rPr lang="vi-VN" sz="2400" b="1" dirty="0" smtClean="0">
                <a:solidFill>
                  <a:srgbClr val="FF0066"/>
                </a:solidFill>
              </a:rPr>
              <a:t>Phân </a:t>
            </a:r>
            <a:r>
              <a:rPr lang="vi-VN" sz="2400" b="1" dirty="0">
                <a:solidFill>
                  <a:srgbClr val="FF0066"/>
                </a:solidFill>
              </a:rPr>
              <a:t>tích kết quả Phết máu ngoại biên và cho biết chẩn đoán phù hợp nhất:</a:t>
            </a:r>
          </a:p>
          <a:p>
            <a:pPr marL="0" indent="0">
              <a:buNone/>
            </a:pPr>
            <a:endParaRPr lang="vi-VN" sz="2400" dirty="0">
              <a:solidFill>
                <a:srgbClr val="0000CC"/>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39</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993769043"/>
              </p:ext>
            </p:extLst>
          </p:nvPr>
        </p:nvGraphicFramePr>
        <p:xfrm>
          <a:off x="1143000" y="1600197"/>
          <a:ext cx="6172200" cy="2986884"/>
        </p:xfrm>
        <a:graphic>
          <a:graphicData uri="http://schemas.openxmlformats.org/drawingml/2006/table">
            <a:tbl>
              <a:tblPr firstRow="1" firstCol="1" bandRow="1">
                <a:tableStyleId>{5C22544A-7EE6-4342-B048-85BDC9FD1C3A}</a:tableStyleId>
              </a:tblPr>
              <a:tblGrid>
                <a:gridCol w="4248398">
                  <a:extLst>
                    <a:ext uri="{9D8B030D-6E8A-4147-A177-3AD203B41FA5}">
                      <a16:colId xmlns="" xmlns:a16="http://schemas.microsoft.com/office/drawing/2014/main" val="2304212886"/>
                    </a:ext>
                  </a:extLst>
                </a:gridCol>
                <a:gridCol w="1923802">
                  <a:extLst>
                    <a:ext uri="{9D8B030D-6E8A-4147-A177-3AD203B41FA5}">
                      <a16:colId xmlns="" xmlns:a16="http://schemas.microsoft.com/office/drawing/2014/main" val="1330445042"/>
                    </a:ext>
                  </a:extLst>
                </a:gridCol>
              </a:tblGrid>
              <a:tr h="497814">
                <a:tc>
                  <a:txBody>
                    <a:bodyPr/>
                    <a:lstStyle/>
                    <a:p>
                      <a:pPr algn="just">
                        <a:lnSpc>
                          <a:spcPct val="150000"/>
                        </a:lnSpc>
                        <a:spcAft>
                          <a:spcPts val="0"/>
                        </a:spcAft>
                      </a:pPr>
                      <a:r>
                        <a:rPr lang="vi-VN" sz="2000" dirty="0" smtClean="0">
                          <a:effectLst/>
                          <a:latin typeface="Arial" panose="020B0604020202020204" pitchFamily="34" charset="0"/>
                          <a:ea typeface="Calibri" panose="020F0502020204030204" pitchFamily="34" charset="0"/>
                          <a:cs typeface="Arial" panose="020B0604020202020204" pitchFamily="34" charset="0"/>
                        </a:rPr>
                        <a:t>Thành</a:t>
                      </a:r>
                      <a:r>
                        <a:rPr lang="vi-VN" sz="2000" baseline="0" dirty="0" smtClean="0">
                          <a:effectLst/>
                          <a:latin typeface="Arial" panose="020B0604020202020204" pitchFamily="34" charset="0"/>
                          <a:ea typeface="Calibri" panose="020F0502020204030204" pitchFamily="34" charset="0"/>
                          <a:cs typeface="Arial" panose="020B0604020202020204" pitchFamily="34" charset="0"/>
                        </a:rPr>
                        <a:t> phần bạch cầu</a:t>
                      </a:r>
                    </a:p>
                  </a:txBody>
                  <a:tcPr marL="68580" marR="68580" marT="0" marB="0"/>
                </a:tc>
                <a:tc>
                  <a:txBody>
                    <a:bodyPr/>
                    <a:lstStyle/>
                    <a:p>
                      <a:pPr algn="ctr">
                        <a:lnSpc>
                          <a:spcPct val="150000"/>
                        </a:lnSpc>
                        <a:spcAft>
                          <a:spcPts val="0"/>
                        </a:spcAft>
                      </a:pPr>
                      <a:r>
                        <a:rPr lang="vi-VN" sz="2000" dirty="0" smtClean="0">
                          <a:solidFill>
                            <a:schemeClr val="bg1"/>
                          </a:solidFill>
                          <a:effectLst/>
                          <a:latin typeface="Arial" panose="020B0604020202020204" pitchFamily="34" charset="0"/>
                          <a:ea typeface="Calibri" panose="020F0502020204030204" pitchFamily="34" charset="0"/>
                          <a:cs typeface="Arial" panose="020B0604020202020204" pitchFamily="34" charset="0"/>
                        </a:rPr>
                        <a:t>Tỉ lệ</a:t>
                      </a:r>
                      <a:r>
                        <a:rPr lang="en-US" sz="2000" dirty="0" smtClean="0">
                          <a:solidFill>
                            <a:schemeClr val="bg1"/>
                          </a:solidFill>
                          <a:effectLst/>
                          <a:latin typeface="Arial" panose="020B0604020202020204" pitchFamily="34" charset="0"/>
                          <a:ea typeface="Calibri" panose="020F0502020204030204" pitchFamily="34" charset="0"/>
                          <a:cs typeface="Arial" panose="020B0604020202020204" pitchFamily="34" charset="0"/>
                        </a:rPr>
                        <a:t> (%)</a:t>
                      </a:r>
                      <a:endParaRPr lang="vi-VN" sz="2000" dirty="0" smtClean="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453060720"/>
                  </a:ext>
                </a:extLst>
              </a:tr>
              <a:tr h="497814">
                <a:tc>
                  <a:txBody>
                    <a:bodyPr/>
                    <a:lstStyle/>
                    <a:p>
                      <a:pPr algn="just">
                        <a:lnSpc>
                          <a:spcPct val="150000"/>
                        </a:lnSpc>
                        <a:spcAft>
                          <a:spcPts val="0"/>
                        </a:spcAft>
                      </a:pPr>
                      <a:r>
                        <a:rPr lang="en-US" sz="2000" dirty="0">
                          <a:solidFill>
                            <a:srgbClr val="002060"/>
                          </a:solidFill>
                          <a:effectLst/>
                          <a:latin typeface="Arial" panose="020B0604020202020204" pitchFamily="34" charset="0"/>
                          <a:cs typeface="Arial" panose="020B0604020202020204" pitchFamily="34" charset="0"/>
                        </a:rPr>
                        <a:t>Bạch cầu hạt đa nhân trung </a:t>
                      </a:r>
                      <a:r>
                        <a:rPr lang="en-US" sz="2000" dirty="0" smtClean="0">
                          <a:solidFill>
                            <a:srgbClr val="002060"/>
                          </a:solidFill>
                          <a:effectLst/>
                          <a:latin typeface="Arial" panose="020B0604020202020204" pitchFamily="34" charset="0"/>
                          <a:cs typeface="Arial" panose="020B0604020202020204" pitchFamily="34" charset="0"/>
                        </a:rPr>
                        <a:t>tính</a:t>
                      </a:r>
                    </a:p>
                  </a:txBody>
                  <a:tcPr marL="68580" marR="68580" marT="0" marB="0">
                    <a:solidFill>
                      <a:srgbClr val="FFFFCC"/>
                    </a:solidFill>
                  </a:tcPr>
                </a:tc>
                <a:tc>
                  <a:txBody>
                    <a:bodyPr/>
                    <a:lstStyle/>
                    <a:p>
                      <a:pPr algn="ctr">
                        <a:lnSpc>
                          <a:spcPct val="150000"/>
                        </a:lnSpc>
                        <a:spcAft>
                          <a:spcPts val="0"/>
                        </a:spcAft>
                      </a:pPr>
                      <a:r>
                        <a:rPr lang="en-US" sz="2000" b="1" dirty="0" smtClean="0">
                          <a:solidFill>
                            <a:srgbClr val="FF0000"/>
                          </a:solidFill>
                          <a:effectLst/>
                          <a:latin typeface="Arial" panose="020B0604020202020204" pitchFamily="34" charset="0"/>
                          <a:cs typeface="Arial" panose="020B0604020202020204" pitchFamily="34" charset="0"/>
                        </a:rPr>
                        <a:t>30</a:t>
                      </a:r>
                      <a:r>
                        <a:rPr lang="vi-VN" sz="2000" b="1" dirty="0" smtClean="0">
                          <a:solidFill>
                            <a:srgbClr val="FF0000"/>
                          </a:solidFill>
                          <a:effectLst/>
                          <a:latin typeface="Arial" panose="020B0604020202020204" pitchFamily="34" charset="0"/>
                          <a:cs typeface="Arial" panose="020B0604020202020204" pitchFamily="34" charset="0"/>
                        </a:rPr>
                        <a:t>  </a:t>
                      </a:r>
                      <a:r>
                        <a:rPr lang="vi-VN" sz="2000" b="1" dirty="0" smtClean="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smtClean="0">
                        <a:solidFill>
                          <a:srgbClr val="FF0000"/>
                        </a:solidFill>
                        <a:effectLst/>
                        <a:latin typeface="Arial" panose="020B0604020202020204" pitchFamily="34" charset="0"/>
                        <a:cs typeface="Arial" panose="020B0604020202020204" pitchFamily="34" charset="0"/>
                      </a:endParaRPr>
                    </a:p>
                  </a:txBody>
                  <a:tcPr marL="68580" marR="68580" marT="0" marB="0">
                    <a:solidFill>
                      <a:srgbClr val="FFFFCC"/>
                    </a:solidFill>
                  </a:tcPr>
                </a:tc>
                <a:extLst>
                  <a:ext uri="{0D108BD9-81ED-4DB2-BD59-A6C34878D82A}">
                    <a16:rowId xmlns="" xmlns:a16="http://schemas.microsoft.com/office/drawing/2014/main" val="3814076133"/>
                  </a:ext>
                </a:extLst>
              </a:tr>
              <a:tr h="497814">
                <a:tc>
                  <a:txBody>
                    <a:bodyPr/>
                    <a:lstStyle/>
                    <a:p>
                      <a:pPr algn="just">
                        <a:lnSpc>
                          <a:spcPct val="150000"/>
                        </a:lnSpc>
                        <a:spcAft>
                          <a:spcPts val="0"/>
                        </a:spcAft>
                      </a:pPr>
                      <a:r>
                        <a:rPr lang="en-US" sz="2000" dirty="0" smtClean="0">
                          <a:solidFill>
                            <a:srgbClr val="002060"/>
                          </a:solidFill>
                          <a:effectLst/>
                          <a:latin typeface="Arial" panose="020B0604020202020204" pitchFamily="34" charset="0"/>
                          <a:cs typeface="Arial" panose="020B0604020202020204" pitchFamily="34" charset="0"/>
                        </a:rPr>
                        <a:t>Lymphocyte</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algn="ctr">
                        <a:lnSpc>
                          <a:spcPct val="150000"/>
                        </a:lnSpc>
                        <a:spcAft>
                          <a:spcPts val="0"/>
                        </a:spcAft>
                      </a:pPr>
                      <a:r>
                        <a:rPr lang="en-US" sz="2000" b="1" dirty="0" smtClean="0">
                          <a:solidFill>
                            <a:srgbClr val="FF0000"/>
                          </a:solidFill>
                          <a:effectLst/>
                          <a:latin typeface="Arial" panose="020B0604020202020204" pitchFamily="34" charset="0"/>
                          <a:cs typeface="Arial" panose="020B0604020202020204" pitchFamily="34" charset="0"/>
                        </a:rPr>
                        <a:t> 60</a:t>
                      </a:r>
                      <a:r>
                        <a:rPr lang="vi-VN" sz="2000" b="1" dirty="0" smtClean="0">
                          <a:solidFill>
                            <a:srgbClr val="FF0000"/>
                          </a:solidFill>
                          <a:effectLst/>
                          <a:latin typeface="Arial" panose="020B0604020202020204" pitchFamily="34" charset="0"/>
                          <a:cs typeface="Arial" panose="020B0604020202020204" pitchFamily="34" charset="0"/>
                        </a:rPr>
                        <a:t>  </a:t>
                      </a:r>
                      <a:r>
                        <a:rPr lang="vi-VN" sz="2000" b="1" dirty="0" smtClean="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extLst>
                  <a:ext uri="{0D108BD9-81ED-4DB2-BD59-A6C34878D82A}">
                    <a16:rowId xmlns="" xmlns:a16="http://schemas.microsoft.com/office/drawing/2014/main" val="2316400460"/>
                  </a:ext>
                </a:extLst>
              </a:tr>
              <a:tr h="497814">
                <a:tc>
                  <a:txBody>
                    <a:bodyPr/>
                    <a:lstStyle/>
                    <a:p>
                      <a:pPr algn="just">
                        <a:lnSpc>
                          <a:spcPct val="150000"/>
                        </a:lnSpc>
                        <a:spcAft>
                          <a:spcPts val="0"/>
                        </a:spcAft>
                      </a:pPr>
                      <a:r>
                        <a:rPr lang="en-US" sz="2000" dirty="0" smtClean="0">
                          <a:solidFill>
                            <a:srgbClr val="002060"/>
                          </a:solidFill>
                          <a:effectLst/>
                          <a:latin typeface="Arial" panose="020B0604020202020204" pitchFamily="34" charset="0"/>
                          <a:cs typeface="Arial" panose="020B0604020202020204" pitchFamily="34" charset="0"/>
                        </a:rPr>
                        <a:t>Monocyte</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algn="ctr">
                        <a:lnSpc>
                          <a:spcPct val="150000"/>
                        </a:lnSpc>
                        <a:spcAft>
                          <a:spcPts val="0"/>
                        </a:spcAft>
                      </a:pPr>
                      <a:r>
                        <a:rPr lang="en-US" sz="2000" dirty="0" smtClean="0">
                          <a:solidFill>
                            <a:srgbClr val="002060"/>
                          </a:solidFill>
                          <a:effectLst/>
                          <a:latin typeface="Arial" panose="020B0604020202020204" pitchFamily="34" charset="0"/>
                          <a:cs typeface="Arial" panose="020B0604020202020204" pitchFamily="34" charset="0"/>
                        </a:rPr>
                        <a:t>5,4</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extLst>
                  <a:ext uri="{0D108BD9-81ED-4DB2-BD59-A6C34878D82A}">
                    <a16:rowId xmlns="" xmlns:a16="http://schemas.microsoft.com/office/drawing/2014/main" val="368980518"/>
                  </a:ext>
                </a:extLst>
              </a:tr>
              <a:tr h="497814">
                <a:tc>
                  <a:txBody>
                    <a:bodyPr/>
                    <a:lstStyle/>
                    <a:p>
                      <a:pPr algn="just">
                        <a:lnSpc>
                          <a:spcPct val="150000"/>
                        </a:lnSpc>
                        <a:spcAft>
                          <a:spcPts val="0"/>
                        </a:spcAft>
                      </a:pPr>
                      <a:r>
                        <a:rPr lang="en-US" sz="2000" dirty="0" smtClean="0">
                          <a:solidFill>
                            <a:srgbClr val="002060"/>
                          </a:solidFill>
                          <a:effectLst/>
                          <a:latin typeface="Arial" panose="020B0604020202020204" pitchFamily="34" charset="0"/>
                          <a:cs typeface="Arial" panose="020B0604020202020204" pitchFamily="34" charset="0"/>
                        </a:rPr>
                        <a:t>Eosinophil</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algn="ctr">
                        <a:lnSpc>
                          <a:spcPct val="150000"/>
                        </a:lnSpc>
                        <a:spcAft>
                          <a:spcPts val="0"/>
                        </a:spcAft>
                      </a:pPr>
                      <a:r>
                        <a:rPr lang="en-US" sz="2000" dirty="0" smtClean="0">
                          <a:solidFill>
                            <a:srgbClr val="002060"/>
                          </a:solidFill>
                          <a:effectLst/>
                          <a:latin typeface="Arial" panose="020B0604020202020204" pitchFamily="34" charset="0"/>
                          <a:cs typeface="Arial" panose="020B0604020202020204" pitchFamily="34" charset="0"/>
                        </a:rPr>
                        <a:t>3,3</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extLst>
                  <a:ext uri="{0D108BD9-81ED-4DB2-BD59-A6C34878D82A}">
                    <a16:rowId xmlns="" xmlns:a16="http://schemas.microsoft.com/office/drawing/2014/main" val="2898990851"/>
                  </a:ext>
                </a:extLst>
              </a:tr>
              <a:tr h="497814">
                <a:tc>
                  <a:txBody>
                    <a:bodyPr/>
                    <a:lstStyle/>
                    <a:p>
                      <a:pPr algn="just">
                        <a:lnSpc>
                          <a:spcPct val="150000"/>
                        </a:lnSpc>
                        <a:spcAft>
                          <a:spcPts val="0"/>
                        </a:spcAft>
                      </a:pPr>
                      <a:r>
                        <a:rPr lang="en-US" sz="2000" dirty="0" smtClean="0">
                          <a:solidFill>
                            <a:srgbClr val="002060"/>
                          </a:solidFill>
                          <a:effectLst/>
                          <a:latin typeface="Arial" panose="020B0604020202020204" pitchFamily="34" charset="0"/>
                          <a:cs typeface="Arial" panose="020B0604020202020204" pitchFamily="34" charset="0"/>
                        </a:rPr>
                        <a:t>Basophil</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algn="ctr">
                        <a:lnSpc>
                          <a:spcPct val="150000"/>
                        </a:lnSpc>
                        <a:spcAft>
                          <a:spcPts val="0"/>
                        </a:spcAft>
                      </a:pPr>
                      <a:r>
                        <a:rPr lang="en-US" sz="2000" dirty="0" smtClean="0">
                          <a:solidFill>
                            <a:srgbClr val="002060"/>
                          </a:solidFill>
                          <a:effectLst/>
                          <a:latin typeface="Arial" panose="020B0604020202020204" pitchFamily="34" charset="0"/>
                          <a:cs typeface="Arial" panose="020B0604020202020204" pitchFamily="34" charset="0"/>
                        </a:rPr>
                        <a:t>1,3</a:t>
                      </a:r>
                      <a:r>
                        <a:rPr lang="en-US" sz="2000" baseline="0" dirty="0" smtClean="0">
                          <a:solidFill>
                            <a:srgbClr val="002060"/>
                          </a:solidFill>
                          <a:effectLst/>
                          <a:latin typeface="Arial" panose="020B0604020202020204" pitchFamily="34" charset="0"/>
                          <a:cs typeface="Arial" panose="020B0604020202020204" pitchFamily="34" charset="0"/>
                        </a:rPr>
                        <a:t> </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extLst>
                  <a:ext uri="{0D108BD9-81ED-4DB2-BD59-A6C34878D82A}">
                    <a16:rowId xmlns="" xmlns:a16="http://schemas.microsoft.com/office/drawing/2014/main" val="2441392098"/>
                  </a:ext>
                </a:extLst>
              </a:tr>
            </a:tbl>
          </a:graphicData>
        </a:graphic>
      </p:graphicFrame>
      <p:sp>
        <p:nvSpPr>
          <p:cNvPr id="5" name="Rectangle 4"/>
          <p:cNvSpPr/>
          <p:nvPr/>
        </p:nvSpPr>
        <p:spPr>
          <a:xfrm>
            <a:off x="381000" y="4832638"/>
            <a:ext cx="8534400" cy="1446550"/>
          </a:xfrm>
          <a:prstGeom prst="rect">
            <a:avLst/>
          </a:prstGeom>
        </p:spPr>
        <p:txBody>
          <a:bodyPr wrap="square">
            <a:spAutoFit/>
          </a:bodyPr>
          <a:lstStyle/>
          <a:p>
            <a:pPr algn="just"/>
            <a:r>
              <a:rPr lang="vi-VN" sz="2200" dirty="0" smtClean="0">
                <a:solidFill>
                  <a:srgbClr val="0000CC"/>
                </a:solidFill>
              </a:rPr>
              <a:t>KL</a:t>
            </a:r>
            <a:r>
              <a:rPr lang="vi-VN" sz="2200" dirty="0">
                <a:solidFill>
                  <a:srgbClr val="0000CC"/>
                </a:solidFill>
              </a:rPr>
              <a:t>: giảm 3 dòng tế bào máu, không ghi nhận tế bào bất </a:t>
            </a:r>
            <a:r>
              <a:rPr lang="vi-VN" sz="2200" dirty="0" smtClean="0">
                <a:solidFill>
                  <a:srgbClr val="0000CC"/>
                </a:solidFill>
              </a:rPr>
              <a:t>thường, </a:t>
            </a:r>
            <a:r>
              <a:rPr lang="vi-VN" sz="2200" dirty="0">
                <a:solidFill>
                  <a:srgbClr val="0000CC"/>
                </a:solidFill>
              </a:rPr>
              <a:t>nghĩ nhiều đến bệnh suy tủy xương.</a:t>
            </a:r>
          </a:p>
          <a:p>
            <a:pPr algn="just"/>
            <a:endParaRPr lang="vi-VN" sz="2200" dirty="0" smtClean="0">
              <a:solidFill>
                <a:srgbClr val="0000CC"/>
              </a:solidFill>
            </a:endParaRPr>
          </a:p>
          <a:p>
            <a:pPr algn="just"/>
            <a:endParaRPr lang="vi-VN" sz="2200" dirty="0">
              <a:solidFill>
                <a:srgbClr val="0000CC"/>
              </a:solidFill>
            </a:endParaRPr>
          </a:p>
        </p:txBody>
      </p:sp>
      <p:sp>
        <p:nvSpPr>
          <p:cNvPr id="6" name="Right Arrow 5"/>
          <p:cNvSpPr/>
          <p:nvPr/>
        </p:nvSpPr>
        <p:spPr>
          <a:xfrm>
            <a:off x="0" y="4999037"/>
            <a:ext cx="381000" cy="1063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648714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3999" cy="652529"/>
          </a:xfrm>
          <a:solidFill>
            <a:srgbClr val="CCECFF"/>
          </a:solidFill>
        </p:spPr>
        <p:txBody>
          <a:bodyPr>
            <a:normAutofit/>
          </a:bodyPr>
          <a:lstStyle/>
          <a:p>
            <a:pPr algn="ctr"/>
            <a:r>
              <a:rPr lang="en-US" sz="2800" b="1" dirty="0">
                <a:solidFill>
                  <a:srgbClr val="FF0000"/>
                </a:solidFill>
                <a:latin typeface="Arial" panose="020B0604020202020204" pitchFamily="34" charset="0"/>
                <a:cs typeface="Arial" panose="020B0604020202020204" pitchFamily="34" charset="0"/>
              </a:rPr>
              <a:t>HƯỚNG DẪN CHUẨN BỊ</a:t>
            </a:r>
          </a:p>
        </p:txBody>
      </p:sp>
      <p:sp>
        <p:nvSpPr>
          <p:cNvPr id="5" name="Rectangle 4"/>
          <p:cNvSpPr/>
          <p:nvPr/>
        </p:nvSpPr>
        <p:spPr>
          <a:xfrm>
            <a:off x="251742" y="838200"/>
            <a:ext cx="8650980" cy="5940088"/>
          </a:xfrm>
          <a:prstGeom prst="rect">
            <a:avLst/>
          </a:prstGeom>
        </p:spPr>
        <p:txBody>
          <a:bodyPr wrap="square">
            <a:spAutoFit/>
          </a:bodyPr>
          <a:lstStyle/>
          <a:p>
            <a:pPr algn="just">
              <a:lnSpc>
                <a:spcPct val="150000"/>
              </a:lnSpc>
            </a:pPr>
            <a:r>
              <a:rPr lang="en-US" sz="2400" b="1" i="1" dirty="0">
                <a:solidFill>
                  <a:srgbClr val="00B050"/>
                </a:solidFill>
                <a:latin typeface="Arial" panose="020B0604020202020204" pitchFamily="34" charset="0"/>
                <a:cs typeface="Arial" panose="020B0604020202020204" pitchFamily="34" charset="0"/>
              </a:rPr>
              <a:t>Sinh viên phải đọc và tham khảo những tài liệu hướng dẫn dưới đây trước buổi học ca lâm sàng </a:t>
            </a:r>
            <a:r>
              <a:rPr lang="en-US" sz="2400" b="1" i="1" dirty="0" smtClean="0">
                <a:solidFill>
                  <a:srgbClr val="00B050"/>
                </a:solidFill>
                <a:latin typeface="Arial" panose="020B0604020202020204" pitchFamily="34" charset="0"/>
                <a:cs typeface="Arial" panose="020B0604020202020204" pitchFamily="34" charset="0"/>
              </a:rPr>
              <a:t>Suy tủy xương:</a:t>
            </a:r>
            <a:endParaRPr lang="en-US" sz="2400" i="1" dirty="0">
              <a:solidFill>
                <a:srgbClr val="00B05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200" dirty="0" smtClean="0">
                <a:solidFill>
                  <a:srgbClr val="0000CC"/>
                </a:solidFill>
                <a:latin typeface="Arial" pitchFamily="34" charset="0"/>
                <a:cs typeface="Arial" pitchFamily="34" charset="0"/>
              </a:rPr>
              <a:t>Bài </a:t>
            </a:r>
            <a:r>
              <a:rPr lang="en-US" sz="2200" dirty="0">
                <a:solidFill>
                  <a:srgbClr val="0000CC"/>
                </a:solidFill>
                <a:latin typeface="Arial" pitchFamily="34" charset="0"/>
                <a:cs typeface="Arial" pitchFamily="34" charset="0"/>
              </a:rPr>
              <a:t>giảng: </a:t>
            </a:r>
            <a:r>
              <a:rPr lang="en-US" sz="2200" dirty="0" smtClean="0">
                <a:solidFill>
                  <a:srgbClr val="0000CC"/>
                </a:solidFill>
                <a:latin typeface="Arial" pitchFamily="34" charset="0"/>
                <a:cs typeface="Arial" pitchFamily="34" charset="0"/>
              </a:rPr>
              <a:t>Khám </a:t>
            </a:r>
            <a:r>
              <a:rPr lang="en-US" sz="2200" dirty="0">
                <a:solidFill>
                  <a:srgbClr val="0000CC"/>
                </a:solidFill>
                <a:latin typeface="Arial" pitchFamily="34" charset="0"/>
                <a:cs typeface="Arial" pitchFamily="34" charset="0"/>
              </a:rPr>
              <a:t>hệ </a:t>
            </a:r>
            <a:r>
              <a:rPr lang="en-US" sz="2200" dirty="0" smtClean="0">
                <a:solidFill>
                  <a:srgbClr val="0000CC"/>
                </a:solidFill>
                <a:latin typeface="Arial" pitchFamily="34" charset="0"/>
                <a:cs typeface="Arial" pitchFamily="34" charset="0"/>
              </a:rPr>
              <a:t>máu</a:t>
            </a:r>
          </a:p>
          <a:p>
            <a:pPr marL="342900" indent="-342900">
              <a:lnSpc>
                <a:spcPct val="150000"/>
              </a:lnSpc>
              <a:buFont typeface="Arial" panose="020B0604020202020204" pitchFamily="34" charset="0"/>
              <a:buChar char="•"/>
            </a:pPr>
            <a:r>
              <a:rPr lang="en-US" sz="2200" dirty="0" smtClean="0">
                <a:solidFill>
                  <a:srgbClr val="0000CC"/>
                </a:solidFill>
                <a:latin typeface="Arial" pitchFamily="34" charset="0"/>
                <a:cs typeface="Arial" pitchFamily="34" charset="0"/>
              </a:rPr>
              <a:t>Bài </a:t>
            </a:r>
            <a:r>
              <a:rPr lang="en-US" sz="2200" dirty="0">
                <a:solidFill>
                  <a:srgbClr val="0000CC"/>
                </a:solidFill>
                <a:latin typeface="Arial" pitchFamily="34" charset="0"/>
                <a:cs typeface="Arial" pitchFamily="34" charset="0"/>
              </a:rPr>
              <a:t>giảng: Trường hợp lâm sàng xuất huyết giảm tiểu </a:t>
            </a:r>
            <a:r>
              <a:rPr lang="en-US" sz="2200" dirty="0" smtClean="0">
                <a:solidFill>
                  <a:srgbClr val="0000CC"/>
                </a:solidFill>
                <a:latin typeface="Arial" pitchFamily="34" charset="0"/>
                <a:cs typeface="Arial" pitchFamily="34" charset="0"/>
              </a:rPr>
              <a:t>cầu</a:t>
            </a:r>
          </a:p>
          <a:p>
            <a:pPr marL="342900" indent="-342900" algn="just">
              <a:buFont typeface="Arial" panose="020B0604020202020204" pitchFamily="34" charset="0"/>
              <a:buChar char="•"/>
            </a:pPr>
            <a:r>
              <a:rPr lang="vi-VN" sz="2200" dirty="0">
                <a:solidFill>
                  <a:srgbClr val="0000CC"/>
                </a:solidFill>
                <a:latin typeface="Arial" panose="020B0604020202020204" pitchFamily="34" charset="0"/>
                <a:cs typeface="Arial" panose="020B0604020202020204" pitchFamily="34" charset="0"/>
              </a:rPr>
              <a:t>Võ Thị Kim Hoa, Nguyễn Tấn Bỉnh (2016), "Suy tủy xương", Bệnh lý Huyết học lâm sàng và điều trị, Nhà xuất bản Y học, tr. 247-261.</a:t>
            </a:r>
          </a:p>
          <a:p>
            <a:pPr marL="342900" indent="-342900" algn="just">
              <a:buFont typeface="Arial" panose="020B0604020202020204" pitchFamily="34" charset="0"/>
              <a:buChar char="•"/>
            </a:pPr>
            <a:r>
              <a:rPr lang="vi-VN" sz="2200" dirty="0">
                <a:solidFill>
                  <a:srgbClr val="0000CC"/>
                </a:solidFill>
                <a:latin typeface="Arial" panose="020B0604020202020204" pitchFamily="34" charset="0"/>
                <a:cs typeface="Arial" panose="020B0604020202020204" pitchFamily="34" charset="0"/>
              </a:rPr>
              <a:t>Phạm Quý Trọng (2015), "Bệnh suy tủy xương", Bài giảng Huyết học lâm sàng, Nhà xuất bản Y học, tr. 181-193.</a:t>
            </a:r>
          </a:p>
          <a:p>
            <a:pPr marL="342900" indent="-342900" algn="just">
              <a:buFont typeface="Arial" panose="020B0604020202020204" pitchFamily="34" charset="0"/>
              <a:buChar char="•"/>
            </a:pPr>
            <a:r>
              <a:rPr lang="vi-VN" sz="2200" dirty="0">
                <a:solidFill>
                  <a:srgbClr val="0000CC"/>
                </a:solidFill>
                <a:latin typeface="Arial" panose="020B0604020202020204" pitchFamily="34" charset="0"/>
                <a:cs typeface="Arial" panose="020B0604020202020204" pitchFamily="34" charset="0"/>
              </a:rPr>
              <a:t>Segel, G. B. et al. (2016), "Aplastic anemia: Acquired and inherited", </a:t>
            </a:r>
            <a:r>
              <a:rPr lang="vi-VN" sz="2200" i="1" dirty="0">
                <a:solidFill>
                  <a:srgbClr val="0000CC"/>
                </a:solidFill>
                <a:latin typeface="Arial" panose="020B0604020202020204" pitchFamily="34" charset="0"/>
                <a:cs typeface="Arial" panose="020B0604020202020204" pitchFamily="34" charset="0"/>
              </a:rPr>
              <a:t>Williams Hematology, </a:t>
            </a:r>
            <a:r>
              <a:rPr lang="vi-VN" sz="2200" i="1" dirty="0" smtClean="0">
                <a:solidFill>
                  <a:srgbClr val="0000CC"/>
                </a:solidFill>
                <a:latin typeface="Arial" panose="020B0604020202020204" pitchFamily="34" charset="0"/>
                <a:cs typeface="Arial" panose="020B0604020202020204" pitchFamily="34" charset="0"/>
              </a:rPr>
              <a:t>9th edition</a:t>
            </a:r>
            <a:r>
              <a:rPr lang="vi-VN" sz="2200" dirty="0">
                <a:solidFill>
                  <a:srgbClr val="0000CC"/>
                </a:solidFill>
                <a:latin typeface="Arial" panose="020B0604020202020204" pitchFamily="34" charset="0"/>
                <a:cs typeface="Arial" panose="020B0604020202020204" pitchFamily="34" charset="0"/>
              </a:rPr>
              <a:t>, McGraw-Hill Education, </a:t>
            </a:r>
            <a:r>
              <a:rPr lang="vi-VN" sz="2200" dirty="0" smtClean="0">
                <a:solidFill>
                  <a:srgbClr val="0000CC"/>
                </a:solidFill>
                <a:latin typeface="Arial" panose="020B0604020202020204" pitchFamily="34" charset="0"/>
                <a:cs typeface="Arial" panose="020B0604020202020204" pitchFamily="34" charset="0"/>
              </a:rPr>
              <a:t>p</a:t>
            </a:r>
            <a:r>
              <a:rPr lang="vi-VN" sz="2200" dirty="0">
                <a:solidFill>
                  <a:srgbClr val="0000CC"/>
                </a:solidFill>
                <a:latin typeface="Arial" panose="020B0604020202020204" pitchFamily="34" charset="0"/>
                <a:cs typeface="Arial" panose="020B0604020202020204" pitchFamily="34" charset="0"/>
              </a:rPr>
              <a:t>. 513-537.</a:t>
            </a:r>
          </a:p>
          <a:p>
            <a:pPr marL="342900" indent="-342900" algn="just">
              <a:buFont typeface="Arial" panose="020B0604020202020204" pitchFamily="34" charset="0"/>
              <a:buChar char="•"/>
            </a:pPr>
            <a:r>
              <a:rPr lang="vi-VN" sz="2200" dirty="0">
                <a:solidFill>
                  <a:srgbClr val="0000CC"/>
                </a:solidFill>
                <a:latin typeface="Arial" panose="020B0604020202020204" pitchFamily="34" charset="0"/>
                <a:cs typeface="Arial" panose="020B0604020202020204" pitchFamily="34" charset="0"/>
              </a:rPr>
              <a:t>Young, N. S. (2018), </a:t>
            </a:r>
            <a:r>
              <a:rPr lang="en-US" sz="2200" dirty="0" smtClean="0">
                <a:solidFill>
                  <a:srgbClr val="0000CC"/>
                </a:solidFill>
                <a:latin typeface="Arial" panose="020B0604020202020204" pitchFamily="34" charset="0"/>
                <a:cs typeface="Arial" panose="020B0604020202020204" pitchFamily="34" charset="0"/>
              </a:rPr>
              <a:t>“Bone marrow failure syndromes including aplastic anemia and myelodysplasia</a:t>
            </a:r>
            <a:r>
              <a:rPr lang="vi-VN" sz="2200" dirty="0" smtClean="0">
                <a:solidFill>
                  <a:srgbClr val="0000CC"/>
                </a:solidFill>
                <a:latin typeface="Arial" panose="020B0604020202020204" pitchFamily="34" charset="0"/>
                <a:cs typeface="Arial" panose="020B0604020202020204" pitchFamily="34" charset="0"/>
              </a:rPr>
              <a:t>”, </a:t>
            </a:r>
            <a:r>
              <a:rPr lang="vi-VN" sz="2200" i="1" dirty="0" smtClean="0">
                <a:solidFill>
                  <a:srgbClr val="0000CC"/>
                </a:solidFill>
                <a:latin typeface="Arial" panose="020B0604020202020204" pitchFamily="34" charset="0"/>
                <a:cs typeface="Arial" panose="020B0604020202020204" pitchFamily="34" charset="0"/>
              </a:rPr>
              <a:t>Harison’s Hematology and Oncology, third edition</a:t>
            </a:r>
            <a:r>
              <a:rPr lang="vi-VN" sz="2200" dirty="0" smtClean="0">
                <a:solidFill>
                  <a:srgbClr val="0000CC"/>
                </a:solidFill>
                <a:latin typeface="Arial" panose="020B0604020202020204" pitchFamily="34" charset="0"/>
                <a:cs typeface="Arial" panose="020B0604020202020204" pitchFamily="34" charset="0"/>
              </a:rPr>
              <a:t>, </a:t>
            </a:r>
            <a:r>
              <a:rPr lang="vi-VN" sz="2200" dirty="0">
                <a:solidFill>
                  <a:srgbClr val="0000CC"/>
                </a:solidFill>
                <a:cs typeface="Arial" panose="020B0604020202020204" pitchFamily="34" charset="0"/>
              </a:rPr>
              <a:t>McGraw-Hill Education, </a:t>
            </a:r>
            <a:r>
              <a:rPr lang="vi-VN" sz="2200" dirty="0" smtClean="0">
                <a:solidFill>
                  <a:srgbClr val="0000CC"/>
                </a:solidFill>
                <a:latin typeface="Arial" panose="020B0604020202020204" pitchFamily="34" charset="0"/>
                <a:cs typeface="Arial" panose="020B0604020202020204" pitchFamily="34" charset="0"/>
              </a:rPr>
              <a:t>p</a:t>
            </a:r>
            <a:r>
              <a:rPr lang="vi-VN" sz="2200" dirty="0">
                <a:solidFill>
                  <a:srgbClr val="0000CC"/>
                </a:solidFill>
                <a:latin typeface="Arial" panose="020B0604020202020204" pitchFamily="34" charset="0"/>
                <a:cs typeface="Arial" panose="020B0604020202020204" pitchFamily="34" charset="0"/>
              </a:rPr>
              <a:t>. </a:t>
            </a:r>
            <a:r>
              <a:rPr lang="vi-VN" sz="2200" dirty="0" smtClean="0">
                <a:solidFill>
                  <a:srgbClr val="0000CC"/>
                </a:solidFill>
                <a:latin typeface="Arial" panose="020B0604020202020204" pitchFamily="34" charset="0"/>
                <a:cs typeface="Arial" panose="020B0604020202020204" pitchFamily="34" charset="0"/>
              </a:rPr>
              <a:t>131-145.</a:t>
            </a:r>
            <a:endParaRPr lang="vi-VN" sz="2200" dirty="0">
              <a:solidFill>
                <a:srgbClr val="0000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5799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5612"/>
            <a:ext cx="8534400" cy="4754563"/>
          </a:xfrm>
        </p:spPr>
        <p:txBody>
          <a:bodyPr>
            <a:normAutofit/>
          </a:bodyPr>
          <a:lstStyle/>
          <a:p>
            <a:pPr marL="0" indent="0">
              <a:buNone/>
            </a:pPr>
            <a:r>
              <a:rPr lang="vi-VN" sz="2400" b="1" u="sng" dirty="0" smtClean="0">
                <a:solidFill>
                  <a:srgbClr val="FF0066"/>
                </a:solidFill>
              </a:rPr>
              <a:t>3. Kết quả tủy đồ</a:t>
            </a:r>
          </a:p>
          <a:p>
            <a:pPr marL="0" indent="0">
              <a:buNone/>
            </a:pPr>
            <a:endParaRPr lang="vi-VN" sz="2400" dirty="0" smtClean="0">
              <a:solidFill>
                <a:srgbClr val="FF0066"/>
              </a:solidFill>
            </a:endParaRPr>
          </a:p>
          <a:p>
            <a:pPr marL="0" indent="0">
              <a:buNone/>
            </a:pPr>
            <a:endParaRPr lang="vi-VN" sz="2400" dirty="0"/>
          </a:p>
        </p:txBody>
      </p:sp>
      <p:sp>
        <p:nvSpPr>
          <p:cNvPr id="4" name="Slide Number Placeholder 3"/>
          <p:cNvSpPr>
            <a:spLocks noGrp="1"/>
          </p:cNvSpPr>
          <p:nvPr>
            <p:ph type="sldNum" sz="quarter" idx="12"/>
          </p:nvPr>
        </p:nvSpPr>
        <p:spPr/>
        <p:txBody>
          <a:bodyPr/>
          <a:lstStyle/>
          <a:p>
            <a:fld id="{F29E24E3-7DF3-4851-83BC-07938BF2A0B3}" type="slidenum">
              <a:rPr lang="en-US" smtClean="0"/>
              <a:t>40</a:t>
            </a:fld>
            <a:endParaRPr lang="en-US"/>
          </a:p>
        </p:txBody>
      </p:sp>
      <p:sp>
        <p:nvSpPr>
          <p:cNvPr id="5" name="Rectangle 4"/>
          <p:cNvSpPr/>
          <p:nvPr/>
        </p:nvSpPr>
        <p:spPr>
          <a:xfrm>
            <a:off x="228600" y="5321598"/>
            <a:ext cx="8562109" cy="1569660"/>
          </a:xfrm>
          <a:prstGeom prst="rect">
            <a:avLst/>
          </a:prstGeom>
        </p:spPr>
        <p:txBody>
          <a:bodyPr wrap="square">
            <a:spAutoFit/>
          </a:bodyPr>
          <a:lstStyle/>
          <a:p>
            <a:pPr algn="just"/>
            <a:r>
              <a:rPr lang="vi-VN" sz="2400" dirty="0">
                <a:solidFill>
                  <a:srgbClr val="0000CC"/>
                </a:solidFill>
              </a:rPr>
              <a:t>Tủy đồ: tủy nghèo tế bào, mật độ tế bào tủy 20%, hiện diện ít tế bào đầu dòng dòng tủy, dòng hồng cầu nhân, nguyên mẫu tiểu cầu, tế bào mỡ tăng sinh. Không thấy tế bào ác tính, không có sự tăng sinh mô đệm, mô liên kết.</a:t>
            </a:r>
          </a:p>
        </p:txBody>
      </p:sp>
      <p:pic>
        <p:nvPicPr>
          <p:cNvPr id="2" name="Picture 1"/>
          <p:cNvPicPr>
            <a:picLocks noChangeAspect="1"/>
          </p:cNvPicPr>
          <p:nvPr/>
        </p:nvPicPr>
        <p:blipFill>
          <a:blip r:embed="rId3"/>
          <a:stretch>
            <a:fillRect/>
          </a:stretch>
        </p:blipFill>
        <p:spPr>
          <a:xfrm>
            <a:off x="7594" y="1447799"/>
            <a:ext cx="4869206" cy="3194199"/>
          </a:xfrm>
          <a:prstGeom prst="rect">
            <a:avLst/>
          </a:prstGeom>
        </p:spPr>
      </p:pic>
      <p:sp>
        <p:nvSpPr>
          <p:cNvPr id="6" name="TextBox 5"/>
          <p:cNvSpPr txBox="1"/>
          <p:nvPr/>
        </p:nvSpPr>
        <p:spPr>
          <a:xfrm>
            <a:off x="304800" y="4648200"/>
            <a:ext cx="4412092" cy="400110"/>
          </a:xfrm>
          <a:prstGeom prst="rect">
            <a:avLst/>
          </a:prstGeom>
          <a:noFill/>
        </p:spPr>
        <p:txBody>
          <a:bodyPr wrap="square" rtlCol="0">
            <a:spAutoFit/>
          </a:bodyPr>
          <a:lstStyle/>
          <a:p>
            <a:r>
              <a:rPr lang="en-US" sz="2000" b="1" i="1" u="sng" dirty="0" smtClean="0">
                <a:solidFill>
                  <a:srgbClr val="C00000"/>
                </a:solidFill>
                <a:latin typeface="Arial" panose="020B0604020202020204" pitchFamily="34" charset="0"/>
                <a:cs typeface="Arial" panose="020B0604020202020204" pitchFamily="34" charset="0"/>
              </a:rPr>
              <a:t>Hình 6.</a:t>
            </a:r>
            <a:r>
              <a:rPr lang="en-US" sz="2000" b="1" i="1" dirty="0" smtClean="0">
                <a:solidFill>
                  <a:srgbClr val="C00000"/>
                </a:solidFill>
                <a:latin typeface="Arial" panose="020B0604020202020204" pitchFamily="34" charset="0"/>
                <a:cs typeface="Arial" panose="020B0604020202020204" pitchFamily="34" charset="0"/>
              </a:rPr>
              <a:t> Tủy xương bình thường</a:t>
            </a:r>
            <a:endParaRPr lang="vi-VN" sz="2000" b="1" i="1" dirty="0">
              <a:solidFill>
                <a:srgbClr val="C00000"/>
              </a:solidFill>
              <a:latin typeface="Arial" panose="020B0604020202020204" pitchFamily="34" charset="0"/>
              <a:cs typeface="Arial" panose="020B0604020202020204" pitchFamily="34" charset="0"/>
            </a:endParaRPr>
          </a:p>
        </p:txBody>
      </p:sp>
      <p:sp>
        <p:nvSpPr>
          <p:cNvPr id="9" name="Rectangle 8"/>
          <p:cNvSpPr/>
          <p:nvPr/>
        </p:nvSpPr>
        <p:spPr>
          <a:xfrm>
            <a:off x="4876371" y="4648200"/>
            <a:ext cx="4115229" cy="400110"/>
          </a:xfrm>
          <a:prstGeom prst="rect">
            <a:avLst/>
          </a:prstGeom>
        </p:spPr>
        <p:txBody>
          <a:bodyPr wrap="none">
            <a:spAutoFit/>
          </a:bodyPr>
          <a:lstStyle/>
          <a:p>
            <a:r>
              <a:rPr lang="vi-VN" sz="2000" b="1" i="1" u="sng" dirty="0">
                <a:solidFill>
                  <a:srgbClr val="C00000"/>
                </a:solidFill>
              </a:rPr>
              <a:t>Hình </a:t>
            </a:r>
            <a:r>
              <a:rPr lang="vi-VN" sz="2000" b="1" i="1" u="sng" dirty="0" smtClean="0">
                <a:solidFill>
                  <a:srgbClr val="C00000"/>
                </a:solidFill>
              </a:rPr>
              <a:t>7</a:t>
            </a:r>
            <a:r>
              <a:rPr lang="vi-VN" sz="2000" b="1" i="1" dirty="0" smtClean="0">
                <a:solidFill>
                  <a:srgbClr val="C00000"/>
                </a:solidFill>
              </a:rPr>
              <a:t>. </a:t>
            </a:r>
            <a:r>
              <a:rPr lang="vi-VN" sz="2000" b="1" i="1" dirty="0">
                <a:solidFill>
                  <a:srgbClr val="C00000"/>
                </a:solidFill>
              </a:rPr>
              <a:t>Tủy xương </a:t>
            </a:r>
            <a:r>
              <a:rPr lang="vi-VN" sz="2000" b="1" i="1" dirty="0" smtClean="0">
                <a:solidFill>
                  <a:srgbClr val="C00000"/>
                </a:solidFill>
              </a:rPr>
              <a:t>nghèo tế bào</a:t>
            </a:r>
            <a:endParaRPr lang="vi-VN" sz="2000" b="1" i="1" dirty="0">
              <a:solidFill>
                <a:srgbClr val="C00000"/>
              </a:solidFill>
            </a:endParaRPr>
          </a:p>
        </p:txBody>
      </p:sp>
      <p:pic>
        <p:nvPicPr>
          <p:cNvPr id="11" name="Picture 10"/>
          <p:cNvPicPr>
            <a:picLocks noChangeAspect="1"/>
          </p:cNvPicPr>
          <p:nvPr/>
        </p:nvPicPr>
        <p:blipFill>
          <a:blip r:embed="rId4"/>
          <a:stretch>
            <a:fillRect/>
          </a:stretch>
        </p:blipFill>
        <p:spPr>
          <a:xfrm>
            <a:off x="4876800" y="1454889"/>
            <a:ext cx="4240445" cy="3221745"/>
          </a:xfrm>
          <a:prstGeom prst="rect">
            <a:avLst/>
          </a:prstGeom>
        </p:spPr>
      </p:pic>
    </p:spTree>
    <p:extLst>
      <p:ext uri="{BB962C8B-B14F-4D97-AF65-F5344CB8AC3E}">
        <p14:creationId xmlns:p14="http://schemas.microsoft.com/office/powerpoint/2010/main" val="23477130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554" y="218412"/>
            <a:ext cx="8458200" cy="4754563"/>
          </a:xfrm>
        </p:spPr>
        <p:txBody>
          <a:bodyPr>
            <a:normAutofit/>
          </a:bodyPr>
          <a:lstStyle/>
          <a:p>
            <a:pPr marL="0" indent="0">
              <a:buNone/>
            </a:pPr>
            <a:r>
              <a:rPr lang="vi-VN" sz="2400" b="1" u="sng" dirty="0">
                <a:solidFill>
                  <a:srgbClr val="FF0066"/>
                </a:solidFill>
              </a:rPr>
              <a:t>3. Kết quả tủy đồ</a:t>
            </a:r>
          </a:p>
          <a:p>
            <a:pPr marL="0" indent="0">
              <a:buNone/>
            </a:pPr>
            <a:endParaRPr lang="vi-VN" sz="2400" dirty="0"/>
          </a:p>
        </p:txBody>
      </p:sp>
      <p:sp>
        <p:nvSpPr>
          <p:cNvPr id="4" name="Slide Number Placeholder 3"/>
          <p:cNvSpPr>
            <a:spLocks noGrp="1"/>
          </p:cNvSpPr>
          <p:nvPr>
            <p:ph type="sldNum" sz="quarter" idx="12"/>
          </p:nvPr>
        </p:nvSpPr>
        <p:spPr/>
        <p:txBody>
          <a:bodyPr/>
          <a:lstStyle/>
          <a:p>
            <a:fld id="{F29E24E3-7DF3-4851-83BC-07938BF2A0B3}" type="slidenum">
              <a:rPr lang="en-US" smtClean="0"/>
              <a:t>41</a:t>
            </a:fld>
            <a:endParaRPr lang="en-US"/>
          </a:p>
        </p:txBody>
      </p:sp>
      <p:sp>
        <p:nvSpPr>
          <p:cNvPr id="5" name="Rectangle 4"/>
          <p:cNvSpPr/>
          <p:nvPr/>
        </p:nvSpPr>
        <p:spPr>
          <a:xfrm>
            <a:off x="228600" y="5321598"/>
            <a:ext cx="8562109" cy="1569660"/>
          </a:xfrm>
          <a:prstGeom prst="rect">
            <a:avLst/>
          </a:prstGeom>
        </p:spPr>
        <p:txBody>
          <a:bodyPr wrap="square">
            <a:spAutoFit/>
          </a:bodyPr>
          <a:lstStyle/>
          <a:p>
            <a:pPr algn="just"/>
            <a:r>
              <a:rPr lang="vi-VN" sz="2400" dirty="0">
                <a:solidFill>
                  <a:srgbClr val="0000CC"/>
                </a:solidFill>
              </a:rPr>
              <a:t>Tủy đồ: tủy nghèo tế bào, mật độ tế bào tủy 20%, hiện diện ít tế bào đầu dòng dòng tủy, dòng hồng cầu nhân, nguyên mẫu tiểu cầu, tế bào mỡ tăng sinh. Không thấy tế bào ác tính, không có sự tăng sinh mô đệm, mô liên kết.</a:t>
            </a:r>
          </a:p>
        </p:txBody>
      </p:sp>
      <p:pic>
        <p:nvPicPr>
          <p:cNvPr id="7" name="Picture 6"/>
          <p:cNvPicPr>
            <a:picLocks noChangeAspect="1"/>
          </p:cNvPicPr>
          <p:nvPr/>
        </p:nvPicPr>
        <p:blipFill>
          <a:blip r:embed="rId3"/>
          <a:stretch>
            <a:fillRect/>
          </a:stretch>
        </p:blipFill>
        <p:spPr>
          <a:xfrm>
            <a:off x="1828800" y="609600"/>
            <a:ext cx="5673795" cy="4251305"/>
          </a:xfrm>
          <a:prstGeom prst="rect">
            <a:avLst/>
          </a:prstGeom>
        </p:spPr>
      </p:pic>
      <p:sp>
        <p:nvSpPr>
          <p:cNvPr id="9" name="Rectangle 8"/>
          <p:cNvSpPr/>
          <p:nvPr/>
        </p:nvSpPr>
        <p:spPr>
          <a:xfrm>
            <a:off x="2642797" y="4937105"/>
            <a:ext cx="4129657" cy="400110"/>
          </a:xfrm>
          <a:prstGeom prst="rect">
            <a:avLst/>
          </a:prstGeom>
        </p:spPr>
        <p:txBody>
          <a:bodyPr wrap="none">
            <a:spAutoFit/>
          </a:bodyPr>
          <a:lstStyle/>
          <a:p>
            <a:r>
              <a:rPr lang="vi-VN" sz="2000" b="1" i="1" u="sng" dirty="0">
                <a:solidFill>
                  <a:srgbClr val="FF0066"/>
                </a:solidFill>
              </a:rPr>
              <a:t>Hình </a:t>
            </a:r>
            <a:r>
              <a:rPr lang="vi-VN" sz="2000" b="1" i="1" u="sng" dirty="0" smtClean="0">
                <a:solidFill>
                  <a:srgbClr val="FF0066"/>
                </a:solidFill>
              </a:rPr>
              <a:t>8.</a:t>
            </a:r>
            <a:r>
              <a:rPr lang="vi-VN" sz="2000" b="1" dirty="0" smtClean="0">
                <a:solidFill>
                  <a:srgbClr val="FF0066"/>
                </a:solidFill>
              </a:rPr>
              <a:t> </a:t>
            </a:r>
            <a:r>
              <a:rPr lang="vi-VN" sz="2000" b="1" dirty="0">
                <a:solidFill>
                  <a:srgbClr val="FF0066"/>
                </a:solidFill>
              </a:rPr>
              <a:t>Tủy xương nghèo tế bào</a:t>
            </a:r>
          </a:p>
        </p:txBody>
      </p:sp>
    </p:spTree>
    <p:extLst>
      <p:ext uri="{BB962C8B-B14F-4D97-AF65-F5344CB8AC3E}">
        <p14:creationId xmlns:p14="http://schemas.microsoft.com/office/powerpoint/2010/main" val="1838733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85800"/>
            <a:ext cx="8458200" cy="4351338"/>
          </a:xfrm>
        </p:spPr>
        <p:txBody>
          <a:bodyPr>
            <a:normAutofit/>
          </a:bodyPr>
          <a:lstStyle/>
          <a:p>
            <a:pPr marL="0" lvl="0" indent="0">
              <a:buNone/>
            </a:pPr>
            <a:r>
              <a:rPr lang="vi-VN" sz="2400" b="1" u="sng" dirty="0">
                <a:solidFill>
                  <a:srgbClr val="0000CC"/>
                </a:solidFill>
              </a:rPr>
              <a:t>CÂU HỎI </a:t>
            </a:r>
            <a:r>
              <a:rPr lang="vi-VN" sz="2400" b="1" u="sng" dirty="0" smtClean="0">
                <a:solidFill>
                  <a:srgbClr val="0000CC"/>
                </a:solidFill>
              </a:rPr>
              <a:t>12</a:t>
            </a:r>
            <a:r>
              <a:rPr lang="vi-VN" sz="2400" b="1" dirty="0" smtClean="0">
                <a:solidFill>
                  <a:srgbClr val="0000CC"/>
                </a:solidFill>
              </a:rPr>
              <a:t>:</a:t>
            </a:r>
            <a:endParaRPr lang="vi-VN" sz="2400" b="1" dirty="0">
              <a:solidFill>
                <a:srgbClr val="0000CC"/>
              </a:solidFill>
            </a:endParaRPr>
          </a:p>
          <a:p>
            <a:pPr marL="0" indent="0" algn="just">
              <a:buNone/>
            </a:pPr>
            <a:r>
              <a:rPr lang="vi-VN" sz="2400" b="1" dirty="0" smtClean="0">
                <a:solidFill>
                  <a:srgbClr val="FF0066"/>
                </a:solidFill>
                <a:cs typeface="Arial" pitchFamily="34" charset="0"/>
              </a:rPr>
              <a:t>Phân </a:t>
            </a:r>
            <a:r>
              <a:rPr lang="vi-VN" sz="2400" b="1" dirty="0">
                <a:solidFill>
                  <a:srgbClr val="FF0066"/>
                </a:solidFill>
                <a:cs typeface="Arial" pitchFamily="34" charset="0"/>
              </a:rPr>
              <a:t>tích kết quả xét nghiệm tủy </a:t>
            </a:r>
            <a:r>
              <a:rPr lang="vi-VN" sz="2400" b="1" dirty="0" smtClean="0">
                <a:solidFill>
                  <a:srgbClr val="FF0066"/>
                </a:solidFill>
                <a:cs typeface="Arial" pitchFamily="34" charset="0"/>
              </a:rPr>
              <a:t>đồ, </a:t>
            </a:r>
            <a:r>
              <a:rPr lang="vi-VN" sz="2400" b="1" dirty="0">
                <a:solidFill>
                  <a:srgbClr val="FF0066"/>
                </a:solidFill>
                <a:cs typeface="Arial" pitchFamily="34" charset="0"/>
              </a:rPr>
              <a:t>kết quả xét nghiệm có phù hợp với chẩn đoán bệnh Suy tủy xương không, có nghĩ đến chẩn đoán khác không?</a:t>
            </a:r>
            <a:endParaRPr lang="en-US" sz="2400" b="1" dirty="0">
              <a:solidFill>
                <a:srgbClr val="FF0066"/>
              </a:solidFill>
              <a:latin typeface="Arial" pitchFamily="34" charset="0"/>
              <a:cs typeface="Arial" pitchFamily="34" charset="0"/>
            </a:endParaRPr>
          </a:p>
          <a:p>
            <a:pPr marL="0" indent="0">
              <a:buNone/>
            </a:pPr>
            <a:endParaRPr lang="vi-VN" sz="2400" dirty="0">
              <a:solidFill>
                <a:srgbClr val="FF0066"/>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42</a:t>
            </a:fld>
            <a:endParaRPr lang="en-US"/>
          </a:p>
        </p:txBody>
      </p:sp>
    </p:spTree>
    <p:extLst>
      <p:ext uri="{BB962C8B-B14F-4D97-AF65-F5344CB8AC3E}">
        <p14:creationId xmlns:p14="http://schemas.microsoft.com/office/powerpoint/2010/main" val="23928725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686800" cy="5059363"/>
          </a:xfrm>
        </p:spPr>
        <p:txBody>
          <a:bodyPr>
            <a:normAutofit/>
          </a:bodyPr>
          <a:lstStyle/>
          <a:p>
            <a:pPr marL="0" lvl="0" indent="0">
              <a:buNone/>
            </a:pPr>
            <a:r>
              <a:rPr lang="vi-VN" sz="2400" b="1" u="sng" dirty="0">
                <a:solidFill>
                  <a:srgbClr val="0000CC"/>
                </a:solidFill>
              </a:rPr>
              <a:t>CÂU HỎI </a:t>
            </a:r>
            <a:r>
              <a:rPr lang="vi-VN" sz="2400" b="1" u="sng" dirty="0" smtClean="0">
                <a:solidFill>
                  <a:srgbClr val="0000CC"/>
                </a:solidFill>
              </a:rPr>
              <a:t>12</a:t>
            </a:r>
            <a:r>
              <a:rPr lang="vi-VN" sz="2400" b="1" dirty="0" smtClean="0">
                <a:solidFill>
                  <a:srgbClr val="0000CC"/>
                </a:solidFill>
              </a:rPr>
              <a:t>:</a:t>
            </a:r>
            <a:endParaRPr lang="vi-VN" sz="2400" b="1" dirty="0">
              <a:solidFill>
                <a:srgbClr val="0000CC"/>
              </a:solidFill>
            </a:endParaRPr>
          </a:p>
          <a:p>
            <a:pPr marL="0" indent="0">
              <a:buNone/>
            </a:pPr>
            <a:r>
              <a:rPr lang="vi-VN" sz="2400" b="1" dirty="0" smtClean="0">
                <a:solidFill>
                  <a:srgbClr val="FF0066"/>
                </a:solidFill>
                <a:latin typeface="Arial" panose="020B0604020202020204" pitchFamily="34" charset="0"/>
                <a:cs typeface="Arial" panose="020B0604020202020204" pitchFamily="34" charset="0"/>
              </a:rPr>
              <a:t>Phân </a:t>
            </a:r>
            <a:r>
              <a:rPr lang="vi-VN" sz="2400" b="1" dirty="0">
                <a:solidFill>
                  <a:srgbClr val="FF0066"/>
                </a:solidFill>
                <a:latin typeface="Arial" panose="020B0604020202020204" pitchFamily="34" charset="0"/>
                <a:cs typeface="Arial" panose="020B0604020202020204" pitchFamily="34" charset="0"/>
              </a:rPr>
              <a:t>tích kết quả tủy đồ và cho biết chẩn đoán phù hợp </a:t>
            </a:r>
            <a:r>
              <a:rPr lang="vi-VN" sz="2400" b="1" dirty="0" smtClean="0">
                <a:solidFill>
                  <a:srgbClr val="FF0066"/>
                </a:solidFill>
                <a:latin typeface="Arial" panose="020B0604020202020204" pitchFamily="34" charset="0"/>
                <a:cs typeface="Arial" panose="020B0604020202020204" pitchFamily="34" charset="0"/>
              </a:rPr>
              <a:t>nhất:</a:t>
            </a:r>
          </a:p>
          <a:p>
            <a:pPr>
              <a:buFont typeface="Wingdings" panose="05000000000000000000" pitchFamily="2" charset="2"/>
              <a:buChar char="Ø"/>
            </a:pPr>
            <a:r>
              <a:rPr lang="vi-VN" sz="2400" dirty="0" smtClean="0">
                <a:solidFill>
                  <a:srgbClr val="0000CC"/>
                </a:solidFill>
              </a:rPr>
              <a:t> Mật độ tế bào tủy: 20% </a:t>
            </a:r>
            <a:r>
              <a:rPr lang="vi-VN" sz="2400" b="1" dirty="0" smtClean="0">
                <a:solidFill>
                  <a:srgbClr val="FF0000"/>
                </a:solidFill>
                <a:sym typeface="Symbol" panose="05050102010706020507" pitchFamily="18" charset="2"/>
              </a:rPr>
              <a:t> (&lt; 30%)</a:t>
            </a:r>
            <a:endParaRPr lang="vi-VN" sz="2400" b="1" dirty="0" smtClean="0">
              <a:solidFill>
                <a:srgbClr val="FF0000"/>
              </a:solidFill>
            </a:endParaRPr>
          </a:p>
          <a:p>
            <a:pPr>
              <a:buFont typeface="Wingdings" panose="05000000000000000000" pitchFamily="2" charset="2"/>
              <a:buChar char="Ø"/>
            </a:pPr>
            <a:r>
              <a:rPr lang="vi-VN" sz="2400" dirty="0" smtClean="0">
                <a:solidFill>
                  <a:srgbClr val="0000CC"/>
                </a:solidFill>
              </a:rPr>
              <a:t> Hiện diện </a:t>
            </a:r>
            <a:r>
              <a:rPr lang="vi-VN" sz="2400" dirty="0">
                <a:solidFill>
                  <a:srgbClr val="0000CC"/>
                </a:solidFill>
              </a:rPr>
              <a:t>ít tế bào đầu dòng dòng tủy, dòng hồng cầu nhân, nguyên mẫu tiểu </a:t>
            </a:r>
            <a:r>
              <a:rPr lang="vi-VN" sz="2400" dirty="0" smtClean="0">
                <a:solidFill>
                  <a:srgbClr val="0000CC"/>
                </a:solidFill>
              </a:rPr>
              <a:t>cầu</a:t>
            </a:r>
          </a:p>
          <a:p>
            <a:pPr>
              <a:buFont typeface="Wingdings" panose="05000000000000000000" pitchFamily="2" charset="2"/>
              <a:buChar char="Ø"/>
            </a:pPr>
            <a:r>
              <a:rPr lang="vi-VN" sz="2400" dirty="0" smtClean="0">
                <a:solidFill>
                  <a:srgbClr val="0000CC"/>
                </a:solidFill>
              </a:rPr>
              <a:t> Tế bào </a:t>
            </a:r>
            <a:r>
              <a:rPr lang="vi-VN" sz="2400" dirty="0">
                <a:solidFill>
                  <a:srgbClr val="0000CC"/>
                </a:solidFill>
              </a:rPr>
              <a:t>mỡ tăng sinh. </a:t>
            </a:r>
            <a:endParaRPr lang="vi-VN" sz="2400" dirty="0" smtClean="0">
              <a:solidFill>
                <a:srgbClr val="0000CC"/>
              </a:solidFill>
            </a:endParaRPr>
          </a:p>
          <a:p>
            <a:pPr>
              <a:buFont typeface="Wingdings" panose="05000000000000000000" pitchFamily="2" charset="2"/>
              <a:buChar char="Ø"/>
            </a:pPr>
            <a:r>
              <a:rPr lang="vi-VN" sz="2400" dirty="0" smtClean="0">
                <a:solidFill>
                  <a:srgbClr val="0000CC"/>
                </a:solidFill>
              </a:rPr>
              <a:t> Không </a:t>
            </a:r>
            <a:r>
              <a:rPr lang="vi-VN" sz="2400" dirty="0">
                <a:solidFill>
                  <a:srgbClr val="0000CC"/>
                </a:solidFill>
              </a:rPr>
              <a:t>thấy tế bào ác </a:t>
            </a:r>
            <a:r>
              <a:rPr lang="vi-VN" sz="2400" dirty="0" smtClean="0">
                <a:solidFill>
                  <a:srgbClr val="0000CC"/>
                </a:solidFill>
              </a:rPr>
              <a:t>tính</a:t>
            </a:r>
          </a:p>
          <a:p>
            <a:pPr>
              <a:buFont typeface="Wingdings" panose="05000000000000000000" pitchFamily="2" charset="2"/>
              <a:buChar char="Ø"/>
            </a:pPr>
            <a:r>
              <a:rPr lang="vi-VN" sz="2400" dirty="0" smtClean="0">
                <a:solidFill>
                  <a:srgbClr val="0000CC"/>
                </a:solidFill>
              </a:rPr>
              <a:t> Không có </a:t>
            </a:r>
            <a:r>
              <a:rPr lang="vi-VN" sz="2400" dirty="0">
                <a:solidFill>
                  <a:srgbClr val="0000CC"/>
                </a:solidFill>
              </a:rPr>
              <a:t>sự tăng sinh mô đệm, mô liên kết</a:t>
            </a:r>
            <a:r>
              <a:rPr lang="vi-VN" sz="2400" dirty="0" smtClean="0">
                <a:solidFill>
                  <a:srgbClr val="0000CC"/>
                </a:solidFill>
              </a:rPr>
              <a:t>.</a:t>
            </a:r>
          </a:p>
          <a:p>
            <a:pPr marL="0" indent="0">
              <a:buNone/>
            </a:pPr>
            <a:r>
              <a:rPr lang="vi-VN" sz="2400" b="1" dirty="0" smtClean="0">
                <a:solidFill>
                  <a:srgbClr val="FF0000"/>
                </a:solidFill>
              </a:rPr>
              <a:t>KL: Suy tủy </a:t>
            </a:r>
            <a:r>
              <a:rPr lang="vi-VN" sz="2400" b="1" dirty="0">
                <a:solidFill>
                  <a:srgbClr val="FF0000"/>
                </a:solidFill>
              </a:rPr>
              <a:t>xương</a:t>
            </a:r>
          </a:p>
          <a:p>
            <a:pPr marL="0" indent="0">
              <a:buNone/>
            </a:pPr>
            <a:r>
              <a:rPr lang="vi-VN" sz="2400" b="1" u="sng" dirty="0" smtClean="0">
                <a:solidFill>
                  <a:srgbClr val="00B050"/>
                </a:solidFill>
              </a:rPr>
              <a:t>Loại trừ</a:t>
            </a:r>
            <a:r>
              <a:rPr lang="vi-VN" sz="2400" b="1" dirty="0" smtClean="0">
                <a:solidFill>
                  <a:srgbClr val="00B050"/>
                </a:solidFill>
              </a:rPr>
              <a:t>: bạch cầu cấp, ung thư di căn tủy xương, xơ tủy xương</a:t>
            </a:r>
          </a:p>
        </p:txBody>
      </p:sp>
      <p:sp>
        <p:nvSpPr>
          <p:cNvPr id="4" name="Slide Number Placeholder 3"/>
          <p:cNvSpPr>
            <a:spLocks noGrp="1"/>
          </p:cNvSpPr>
          <p:nvPr>
            <p:ph type="sldNum" sz="quarter" idx="12"/>
          </p:nvPr>
        </p:nvSpPr>
        <p:spPr/>
        <p:txBody>
          <a:bodyPr/>
          <a:lstStyle/>
          <a:p>
            <a:fld id="{F29E24E3-7DF3-4851-83BC-07938BF2A0B3}" type="slidenum">
              <a:rPr lang="en-US" smtClean="0"/>
              <a:t>43</a:t>
            </a:fld>
            <a:endParaRPr lang="en-US"/>
          </a:p>
        </p:txBody>
      </p:sp>
    </p:spTree>
    <p:extLst>
      <p:ext uri="{BB962C8B-B14F-4D97-AF65-F5344CB8AC3E}">
        <p14:creationId xmlns:p14="http://schemas.microsoft.com/office/powerpoint/2010/main" val="23740086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714375"/>
          </a:xfrm>
        </p:spPr>
        <p:txBody>
          <a:bodyPr>
            <a:normAutofit/>
          </a:bodyPr>
          <a:lstStyle/>
          <a:p>
            <a:r>
              <a:rPr lang="en-US" sz="2400" b="1" dirty="0" smtClean="0">
                <a:solidFill>
                  <a:srgbClr val="FF0066"/>
                </a:solidFill>
                <a:latin typeface="Arial" pitchFamily="34" charset="0"/>
                <a:cs typeface="Arial" pitchFamily="34" charset="0"/>
              </a:rPr>
              <a:t>4. Kết quả sinh </a:t>
            </a:r>
            <a:r>
              <a:rPr lang="en-US" sz="2400" b="1" dirty="0">
                <a:solidFill>
                  <a:srgbClr val="FF0066"/>
                </a:solidFill>
                <a:latin typeface="Arial" pitchFamily="34" charset="0"/>
                <a:cs typeface="Arial" pitchFamily="34" charset="0"/>
              </a:rPr>
              <a:t>thiết tủy </a:t>
            </a:r>
            <a:r>
              <a:rPr lang="en-US" sz="2400" b="1" dirty="0" smtClean="0">
                <a:solidFill>
                  <a:srgbClr val="FF0066"/>
                </a:solidFill>
                <a:latin typeface="Arial" pitchFamily="34" charset="0"/>
                <a:cs typeface="Arial" pitchFamily="34" charset="0"/>
              </a:rPr>
              <a:t>xương</a:t>
            </a:r>
            <a:endParaRPr lang="en-US" sz="2400" b="1" dirty="0">
              <a:solidFill>
                <a:srgbClr val="FF0066"/>
              </a:solidFill>
            </a:endParaRPr>
          </a:p>
        </p:txBody>
      </p:sp>
      <p:sp>
        <p:nvSpPr>
          <p:cNvPr id="3" name="Content Placeholder 2"/>
          <p:cNvSpPr>
            <a:spLocks noGrp="1"/>
          </p:cNvSpPr>
          <p:nvPr>
            <p:ph idx="1"/>
          </p:nvPr>
        </p:nvSpPr>
        <p:spPr>
          <a:xfrm>
            <a:off x="228600" y="989014"/>
            <a:ext cx="8458200" cy="5137150"/>
          </a:xfrm>
        </p:spPr>
        <p:txBody>
          <a:bodyPr>
            <a:normAutofit/>
          </a:bodyPr>
          <a:lstStyle/>
          <a:p>
            <a:pPr marL="0" indent="0" algn="just">
              <a:buNone/>
            </a:pPr>
            <a:r>
              <a:rPr lang="en-US" sz="2400" dirty="0" smtClean="0">
                <a:solidFill>
                  <a:srgbClr val="0000CC"/>
                </a:solidFill>
                <a:latin typeface="Arial" pitchFamily="34" charset="0"/>
                <a:cs typeface="Arial" pitchFamily="34" charset="0"/>
              </a:rPr>
              <a:t>Tủy thưa thớt tế bào, mật độ tế bào tủy 20%, tế bào mỡ tăng sinh, không thấy tế bào ác tính, </a:t>
            </a:r>
            <a:r>
              <a:rPr lang="en-US" sz="2400" dirty="0">
                <a:solidFill>
                  <a:srgbClr val="0000CC"/>
                </a:solidFill>
                <a:latin typeface="Arial" pitchFamily="34" charset="0"/>
                <a:cs typeface="Arial" pitchFamily="34" charset="0"/>
              </a:rPr>
              <a:t>tế bào mô liên kết và tế bào sợi không tăng sinh, nhuộm </a:t>
            </a:r>
            <a:r>
              <a:rPr lang="en-US" sz="2400" dirty="0" err="1" smtClean="0">
                <a:solidFill>
                  <a:srgbClr val="0000CC"/>
                </a:solidFill>
                <a:latin typeface="Arial" pitchFamily="34" charset="0"/>
                <a:cs typeface="Arial" pitchFamily="34" charset="0"/>
              </a:rPr>
              <a:t>Reticulin</a:t>
            </a:r>
            <a:r>
              <a:rPr lang="en-US" sz="2400" dirty="0" smtClean="0">
                <a:solidFill>
                  <a:srgbClr val="0000CC"/>
                </a:solidFill>
                <a:latin typeface="Arial" pitchFamily="34" charset="0"/>
                <a:cs typeface="Arial" pitchFamily="34" charset="0"/>
              </a:rPr>
              <a:t> (-).</a:t>
            </a: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44</a:t>
            </a:fld>
            <a:endParaRPr lang="en-US"/>
          </a:p>
        </p:txBody>
      </p:sp>
      <p:pic>
        <p:nvPicPr>
          <p:cNvPr id="6" name="Picture 5"/>
          <p:cNvPicPr>
            <a:picLocks noChangeAspect="1"/>
          </p:cNvPicPr>
          <p:nvPr/>
        </p:nvPicPr>
        <p:blipFill>
          <a:blip r:embed="rId3"/>
          <a:stretch>
            <a:fillRect/>
          </a:stretch>
        </p:blipFill>
        <p:spPr>
          <a:xfrm>
            <a:off x="-1" y="2628206"/>
            <a:ext cx="3810000" cy="2723555"/>
          </a:xfrm>
          <a:prstGeom prst="rect">
            <a:avLst/>
          </a:prstGeom>
        </p:spPr>
      </p:pic>
      <p:pic>
        <p:nvPicPr>
          <p:cNvPr id="7" name="Picture 6"/>
          <p:cNvPicPr>
            <a:picLocks noChangeAspect="1"/>
          </p:cNvPicPr>
          <p:nvPr/>
        </p:nvPicPr>
        <p:blipFill>
          <a:blip r:embed="rId4"/>
          <a:stretch>
            <a:fillRect/>
          </a:stretch>
        </p:blipFill>
        <p:spPr>
          <a:xfrm>
            <a:off x="3837709" y="2261540"/>
            <a:ext cx="5306291" cy="3979718"/>
          </a:xfrm>
          <a:prstGeom prst="rect">
            <a:avLst/>
          </a:prstGeom>
        </p:spPr>
      </p:pic>
      <p:sp>
        <p:nvSpPr>
          <p:cNvPr id="8" name="Rectangle 7"/>
          <p:cNvSpPr/>
          <p:nvPr/>
        </p:nvSpPr>
        <p:spPr>
          <a:xfrm>
            <a:off x="4457700" y="6370206"/>
            <a:ext cx="4272323" cy="400110"/>
          </a:xfrm>
          <a:prstGeom prst="rect">
            <a:avLst/>
          </a:prstGeom>
        </p:spPr>
        <p:txBody>
          <a:bodyPr wrap="none">
            <a:spAutoFit/>
          </a:bodyPr>
          <a:lstStyle/>
          <a:p>
            <a:r>
              <a:rPr lang="vi-VN" sz="2000" b="1" i="1" u="sng" dirty="0">
                <a:solidFill>
                  <a:srgbClr val="FF0066"/>
                </a:solidFill>
              </a:rPr>
              <a:t>Hình </a:t>
            </a:r>
            <a:r>
              <a:rPr lang="vi-VN" sz="2000" b="1" i="1" u="sng" dirty="0" smtClean="0">
                <a:solidFill>
                  <a:srgbClr val="FF0066"/>
                </a:solidFill>
              </a:rPr>
              <a:t>10.</a:t>
            </a:r>
            <a:r>
              <a:rPr lang="vi-VN" sz="2000" b="1" dirty="0" smtClean="0">
                <a:solidFill>
                  <a:srgbClr val="FF0066"/>
                </a:solidFill>
              </a:rPr>
              <a:t> </a:t>
            </a:r>
            <a:r>
              <a:rPr lang="vi-VN" sz="2000" b="1" dirty="0">
                <a:solidFill>
                  <a:srgbClr val="FF0066"/>
                </a:solidFill>
              </a:rPr>
              <a:t>Tủy xương nghèo tế bào</a:t>
            </a:r>
          </a:p>
        </p:txBody>
      </p:sp>
      <p:sp>
        <p:nvSpPr>
          <p:cNvPr id="9" name="Rectangle 8"/>
          <p:cNvSpPr/>
          <p:nvPr/>
        </p:nvSpPr>
        <p:spPr>
          <a:xfrm>
            <a:off x="0" y="5638800"/>
            <a:ext cx="3868367" cy="400110"/>
          </a:xfrm>
          <a:prstGeom prst="rect">
            <a:avLst/>
          </a:prstGeom>
        </p:spPr>
        <p:txBody>
          <a:bodyPr wrap="none">
            <a:spAutoFit/>
          </a:bodyPr>
          <a:lstStyle/>
          <a:p>
            <a:r>
              <a:rPr lang="vi-VN" sz="2000" b="1" i="1" u="sng" dirty="0">
                <a:solidFill>
                  <a:srgbClr val="FF0000"/>
                </a:solidFill>
              </a:rPr>
              <a:t>Hình </a:t>
            </a:r>
            <a:r>
              <a:rPr lang="vi-VN" sz="2000" b="1" i="1" u="sng" dirty="0" smtClean="0">
                <a:solidFill>
                  <a:srgbClr val="FF0000"/>
                </a:solidFill>
              </a:rPr>
              <a:t>9</a:t>
            </a:r>
            <a:r>
              <a:rPr lang="vi-VN" sz="2000" b="1" dirty="0" smtClean="0">
                <a:solidFill>
                  <a:srgbClr val="FF0000"/>
                </a:solidFill>
              </a:rPr>
              <a:t>. Mẫu xương sinh thiết  </a:t>
            </a:r>
            <a:endParaRPr lang="vi-VN" sz="2000" b="1" dirty="0">
              <a:solidFill>
                <a:srgbClr val="FF0000"/>
              </a:solidFill>
            </a:endParaRPr>
          </a:p>
        </p:txBody>
      </p:sp>
    </p:spTree>
    <p:extLst>
      <p:ext uri="{BB962C8B-B14F-4D97-AF65-F5344CB8AC3E}">
        <p14:creationId xmlns:p14="http://schemas.microsoft.com/office/powerpoint/2010/main" val="32187149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714375"/>
          </a:xfrm>
        </p:spPr>
        <p:txBody>
          <a:bodyPr>
            <a:normAutofit/>
          </a:bodyPr>
          <a:lstStyle/>
          <a:p>
            <a:r>
              <a:rPr lang="en-US" sz="2400" b="1" dirty="0">
                <a:solidFill>
                  <a:srgbClr val="FF0066"/>
                </a:solidFill>
                <a:latin typeface="Arial" pitchFamily="34" charset="0"/>
                <a:cs typeface="Arial" pitchFamily="34" charset="0"/>
              </a:rPr>
              <a:t>4. Kết quả sinh thiết tủy xương</a:t>
            </a:r>
            <a:endParaRPr lang="en-US" sz="2400" b="1" dirty="0">
              <a:solidFill>
                <a:srgbClr val="0000CC"/>
              </a:solidFill>
            </a:endParaRPr>
          </a:p>
        </p:txBody>
      </p:sp>
      <p:sp>
        <p:nvSpPr>
          <p:cNvPr id="3" name="Content Placeholder 2"/>
          <p:cNvSpPr>
            <a:spLocks noGrp="1"/>
          </p:cNvSpPr>
          <p:nvPr>
            <p:ph idx="1"/>
          </p:nvPr>
        </p:nvSpPr>
        <p:spPr>
          <a:xfrm>
            <a:off x="228600" y="989014"/>
            <a:ext cx="8458200" cy="5137150"/>
          </a:xfrm>
        </p:spPr>
        <p:txBody>
          <a:bodyPr>
            <a:normAutofit/>
          </a:bodyPr>
          <a:lstStyle/>
          <a:p>
            <a:pPr marL="0" indent="0" algn="just">
              <a:buNone/>
            </a:pPr>
            <a:r>
              <a:rPr lang="en-US" sz="2400" dirty="0" smtClean="0">
                <a:solidFill>
                  <a:srgbClr val="0000CC"/>
                </a:solidFill>
                <a:latin typeface="Arial" pitchFamily="34" charset="0"/>
                <a:cs typeface="Arial" pitchFamily="34" charset="0"/>
              </a:rPr>
              <a:t>Tủy thưa thớt tế bào, mật độ tế bào tủy 20%, tế bào mỡ tăng sinh, không thấy tế bào ác tính, </a:t>
            </a:r>
            <a:r>
              <a:rPr lang="en-US" sz="2400" dirty="0">
                <a:solidFill>
                  <a:srgbClr val="0000CC"/>
                </a:solidFill>
                <a:latin typeface="Arial" pitchFamily="34" charset="0"/>
                <a:cs typeface="Arial" pitchFamily="34" charset="0"/>
              </a:rPr>
              <a:t>tế bào mô liên kết và tế bào sợi không tăng sinh, nhuộm </a:t>
            </a:r>
            <a:r>
              <a:rPr lang="en-US" sz="2400" dirty="0" err="1" smtClean="0">
                <a:solidFill>
                  <a:srgbClr val="0000CC"/>
                </a:solidFill>
                <a:latin typeface="Arial" pitchFamily="34" charset="0"/>
                <a:cs typeface="Arial" pitchFamily="34" charset="0"/>
              </a:rPr>
              <a:t>Reticulin</a:t>
            </a:r>
            <a:r>
              <a:rPr lang="en-US" sz="2400" dirty="0" smtClean="0">
                <a:solidFill>
                  <a:srgbClr val="0000CC"/>
                </a:solidFill>
                <a:latin typeface="Arial" pitchFamily="34" charset="0"/>
                <a:cs typeface="Arial" pitchFamily="34" charset="0"/>
              </a:rPr>
              <a:t> (-).</a:t>
            </a: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45</a:t>
            </a:fld>
            <a:endParaRPr lang="en-US"/>
          </a:p>
        </p:txBody>
      </p:sp>
      <p:sp>
        <p:nvSpPr>
          <p:cNvPr id="8" name="Rectangle 7"/>
          <p:cNvSpPr/>
          <p:nvPr/>
        </p:nvSpPr>
        <p:spPr>
          <a:xfrm>
            <a:off x="4800600" y="5586410"/>
            <a:ext cx="4272323" cy="400110"/>
          </a:xfrm>
          <a:prstGeom prst="rect">
            <a:avLst/>
          </a:prstGeom>
        </p:spPr>
        <p:txBody>
          <a:bodyPr wrap="none">
            <a:spAutoFit/>
          </a:bodyPr>
          <a:lstStyle/>
          <a:p>
            <a:r>
              <a:rPr lang="vi-VN" sz="2000" b="1" u="sng" dirty="0" smtClean="0">
                <a:solidFill>
                  <a:srgbClr val="FF0000"/>
                </a:solidFill>
              </a:rPr>
              <a:t>Hình 12</a:t>
            </a:r>
            <a:r>
              <a:rPr lang="vi-VN" sz="2000" b="1" dirty="0" smtClean="0">
                <a:solidFill>
                  <a:srgbClr val="FF0000"/>
                </a:solidFill>
              </a:rPr>
              <a:t>. </a:t>
            </a:r>
            <a:r>
              <a:rPr lang="vi-VN" sz="2000" b="1" dirty="0">
                <a:solidFill>
                  <a:srgbClr val="FF0000"/>
                </a:solidFill>
              </a:rPr>
              <a:t>Tủy xương nghèo tế </a:t>
            </a:r>
            <a:r>
              <a:rPr lang="vi-VN" sz="2000" b="1" dirty="0" smtClean="0">
                <a:solidFill>
                  <a:srgbClr val="FF0000"/>
                </a:solidFill>
              </a:rPr>
              <a:t>bào</a:t>
            </a:r>
            <a:endParaRPr lang="vi-VN" sz="2000" b="1" dirty="0">
              <a:solidFill>
                <a:srgbClr val="FF0000"/>
              </a:solidFill>
            </a:endParaRPr>
          </a:p>
        </p:txBody>
      </p:sp>
      <p:sp>
        <p:nvSpPr>
          <p:cNvPr id="9" name="Rectangle 8"/>
          <p:cNvSpPr/>
          <p:nvPr/>
        </p:nvSpPr>
        <p:spPr>
          <a:xfrm>
            <a:off x="73231" y="5638800"/>
            <a:ext cx="4193969" cy="400110"/>
          </a:xfrm>
          <a:prstGeom prst="rect">
            <a:avLst/>
          </a:prstGeom>
        </p:spPr>
        <p:txBody>
          <a:bodyPr wrap="none">
            <a:spAutoFit/>
          </a:bodyPr>
          <a:lstStyle/>
          <a:p>
            <a:r>
              <a:rPr lang="vi-VN" sz="2000" b="1" i="1" u="sng" dirty="0">
                <a:solidFill>
                  <a:srgbClr val="FF0000"/>
                </a:solidFill>
              </a:rPr>
              <a:t>Hình </a:t>
            </a:r>
            <a:r>
              <a:rPr lang="vi-VN" sz="2000" b="1" i="1" u="sng" dirty="0" smtClean="0">
                <a:solidFill>
                  <a:srgbClr val="FF0000"/>
                </a:solidFill>
              </a:rPr>
              <a:t>11.</a:t>
            </a:r>
            <a:r>
              <a:rPr lang="vi-VN" sz="2000" b="1" dirty="0" smtClean="0">
                <a:solidFill>
                  <a:srgbClr val="FF0000"/>
                </a:solidFill>
              </a:rPr>
              <a:t> Tủy xương bình thường</a:t>
            </a:r>
            <a:endParaRPr lang="vi-VN" sz="2000" b="1" dirty="0">
              <a:solidFill>
                <a:srgbClr val="FF0000"/>
              </a:solidFill>
            </a:endParaRPr>
          </a:p>
        </p:txBody>
      </p:sp>
      <p:pic>
        <p:nvPicPr>
          <p:cNvPr id="5" name="Picture 4"/>
          <p:cNvPicPr>
            <a:picLocks noChangeAspect="1"/>
          </p:cNvPicPr>
          <p:nvPr/>
        </p:nvPicPr>
        <p:blipFill>
          <a:blip r:embed="rId3"/>
          <a:stretch>
            <a:fillRect/>
          </a:stretch>
        </p:blipFill>
        <p:spPr>
          <a:xfrm>
            <a:off x="0" y="2286000"/>
            <a:ext cx="9157854" cy="3129989"/>
          </a:xfrm>
          <a:prstGeom prst="rect">
            <a:avLst/>
          </a:prstGeom>
        </p:spPr>
      </p:pic>
    </p:spTree>
    <p:extLst>
      <p:ext uri="{BB962C8B-B14F-4D97-AF65-F5344CB8AC3E}">
        <p14:creationId xmlns:p14="http://schemas.microsoft.com/office/powerpoint/2010/main" val="11281828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899" y="190469"/>
            <a:ext cx="8458200" cy="5897564"/>
          </a:xfrm>
        </p:spPr>
        <p:txBody>
          <a:bodyPr>
            <a:normAutofit/>
          </a:bodyPr>
          <a:lstStyle/>
          <a:p>
            <a:pPr marL="0" indent="0" algn="just">
              <a:buNone/>
            </a:pPr>
            <a:r>
              <a:rPr lang="en-US" sz="2400" b="1" dirty="0">
                <a:solidFill>
                  <a:srgbClr val="FF0066"/>
                </a:solidFill>
                <a:latin typeface="Arial" pitchFamily="34" charset="0"/>
                <a:ea typeface="+mj-ea"/>
                <a:cs typeface="Arial" pitchFamily="34" charset="0"/>
              </a:rPr>
              <a:t>4. Kết quả sinh thiết tủy xương</a:t>
            </a:r>
            <a:endParaRPr lang="en-US" sz="2400" dirty="0" smtClean="0">
              <a:solidFill>
                <a:srgbClr val="0000CC"/>
              </a:solidFill>
              <a:latin typeface="Arial" pitchFamily="34" charset="0"/>
              <a:cs typeface="Arial" pitchFamily="34" charset="0"/>
            </a:endParaRPr>
          </a:p>
          <a:p>
            <a:pPr marL="0" indent="0" algn="just">
              <a:buNone/>
            </a:pPr>
            <a:r>
              <a:rPr lang="en-US" sz="2400" dirty="0" smtClean="0">
                <a:solidFill>
                  <a:srgbClr val="0000CC"/>
                </a:solidFill>
                <a:latin typeface="Arial" pitchFamily="34" charset="0"/>
                <a:cs typeface="Arial" pitchFamily="34" charset="0"/>
              </a:rPr>
              <a:t>Sinh thiết tủy xương: tủy thưa thớt tế bào, mật độ tế bào tủy 10%, tế bào mỡ tăng sinh, tế bào mô liên kết và tế bào sợi không tăng sinh, không thấy tế bào ác tính, nhuộm </a:t>
            </a:r>
            <a:r>
              <a:rPr lang="en-US" sz="2400" dirty="0" err="1" smtClean="0">
                <a:solidFill>
                  <a:srgbClr val="0000CC"/>
                </a:solidFill>
                <a:latin typeface="Arial" pitchFamily="34" charset="0"/>
                <a:cs typeface="Arial" pitchFamily="34" charset="0"/>
              </a:rPr>
              <a:t>Reticulin</a:t>
            </a:r>
            <a:r>
              <a:rPr lang="en-US" sz="2400" dirty="0" smtClean="0">
                <a:solidFill>
                  <a:srgbClr val="0000CC"/>
                </a:solidFill>
                <a:latin typeface="Arial" pitchFamily="34" charset="0"/>
                <a:cs typeface="Arial" pitchFamily="34" charset="0"/>
              </a:rPr>
              <a:t> (-) chứng tỏ bệnh nhân không có biểu hiện xơ tủy xương.</a:t>
            </a: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46</a:t>
            </a:fld>
            <a:endParaRPr lang="en-US"/>
          </a:p>
        </p:txBody>
      </p:sp>
      <p:pic>
        <p:nvPicPr>
          <p:cNvPr id="5" name="Picture 4"/>
          <p:cNvPicPr>
            <a:picLocks noChangeAspect="1"/>
          </p:cNvPicPr>
          <p:nvPr/>
        </p:nvPicPr>
        <p:blipFill>
          <a:blip r:embed="rId3"/>
          <a:stretch>
            <a:fillRect/>
          </a:stretch>
        </p:blipFill>
        <p:spPr>
          <a:xfrm>
            <a:off x="4495800" y="2501086"/>
            <a:ext cx="4648200" cy="3366314"/>
          </a:xfrm>
          <a:prstGeom prst="rect">
            <a:avLst/>
          </a:prstGeom>
        </p:spPr>
      </p:pic>
      <p:sp>
        <p:nvSpPr>
          <p:cNvPr id="6" name="Rectangle 5"/>
          <p:cNvSpPr/>
          <p:nvPr/>
        </p:nvSpPr>
        <p:spPr>
          <a:xfrm>
            <a:off x="3657600" y="6308666"/>
            <a:ext cx="5497018" cy="400110"/>
          </a:xfrm>
          <a:prstGeom prst="rect">
            <a:avLst/>
          </a:prstGeom>
        </p:spPr>
        <p:txBody>
          <a:bodyPr wrap="none">
            <a:spAutoFit/>
          </a:bodyPr>
          <a:lstStyle/>
          <a:p>
            <a:r>
              <a:rPr lang="vi-VN" sz="2000" b="1" i="1" u="sng" dirty="0" smtClean="0">
                <a:solidFill>
                  <a:srgbClr val="FF0066"/>
                </a:solidFill>
              </a:rPr>
              <a:t>Hình14.</a:t>
            </a:r>
            <a:r>
              <a:rPr lang="vi-VN" sz="2000" b="1" dirty="0" smtClean="0">
                <a:solidFill>
                  <a:srgbClr val="FF0066"/>
                </a:solidFill>
              </a:rPr>
              <a:t> Xơ tủy xương, nhuộm Reticulin (+) </a:t>
            </a:r>
            <a:endParaRPr lang="vi-VN" sz="2000" b="1" dirty="0">
              <a:solidFill>
                <a:srgbClr val="FF0066"/>
              </a:solidFill>
            </a:endParaRPr>
          </a:p>
        </p:txBody>
      </p:sp>
      <p:sp>
        <p:nvSpPr>
          <p:cNvPr id="8" name="Rectangle 7"/>
          <p:cNvSpPr/>
          <p:nvPr/>
        </p:nvSpPr>
        <p:spPr>
          <a:xfrm>
            <a:off x="52027" y="5629000"/>
            <a:ext cx="4272323" cy="400110"/>
          </a:xfrm>
          <a:prstGeom prst="rect">
            <a:avLst/>
          </a:prstGeom>
        </p:spPr>
        <p:txBody>
          <a:bodyPr wrap="none">
            <a:spAutoFit/>
          </a:bodyPr>
          <a:lstStyle/>
          <a:p>
            <a:r>
              <a:rPr lang="vi-VN" sz="2000" b="1" i="1" u="sng" dirty="0">
                <a:solidFill>
                  <a:srgbClr val="FF0066"/>
                </a:solidFill>
              </a:rPr>
              <a:t>Hình </a:t>
            </a:r>
            <a:r>
              <a:rPr lang="vi-VN" sz="2000" b="1" i="1" u="sng" dirty="0" smtClean="0">
                <a:solidFill>
                  <a:srgbClr val="FF0066"/>
                </a:solidFill>
              </a:rPr>
              <a:t>13. </a:t>
            </a:r>
            <a:r>
              <a:rPr lang="vi-VN" sz="2000" b="1" dirty="0">
                <a:solidFill>
                  <a:srgbClr val="FF0066"/>
                </a:solidFill>
              </a:rPr>
              <a:t>Tủy xương nghèo tế bào</a:t>
            </a:r>
          </a:p>
        </p:txBody>
      </p:sp>
      <p:pic>
        <p:nvPicPr>
          <p:cNvPr id="9" name="Picture 8"/>
          <p:cNvPicPr>
            <a:picLocks noChangeAspect="1"/>
          </p:cNvPicPr>
          <p:nvPr/>
        </p:nvPicPr>
        <p:blipFill>
          <a:blip r:embed="rId4"/>
          <a:stretch>
            <a:fillRect/>
          </a:stretch>
        </p:blipFill>
        <p:spPr>
          <a:xfrm>
            <a:off x="0" y="2423605"/>
            <a:ext cx="4571999" cy="2952205"/>
          </a:xfrm>
          <a:prstGeom prst="rect">
            <a:avLst/>
          </a:prstGeom>
        </p:spPr>
      </p:pic>
    </p:spTree>
    <p:extLst>
      <p:ext uri="{BB962C8B-B14F-4D97-AF65-F5344CB8AC3E}">
        <p14:creationId xmlns:p14="http://schemas.microsoft.com/office/powerpoint/2010/main" val="23310214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210550" cy="5719763"/>
          </a:xfrm>
        </p:spPr>
        <p:txBody>
          <a:bodyPr>
            <a:normAutofit/>
          </a:bodyPr>
          <a:lstStyle/>
          <a:p>
            <a:pPr marL="0" indent="0" algn="just">
              <a:buNone/>
            </a:pPr>
            <a:r>
              <a:rPr lang="en-US" sz="2600" b="1" u="sng" dirty="0" smtClean="0">
                <a:solidFill>
                  <a:srgbClr val="0000CC"/>
                </a:solidFill>
                <a:latin typeface="Arial" pitchFamily="34" charset="0"/>
                <a:cs typeface="Arial" pitchFamily="34" charset="0"/>
              </a:rPr>
              <a:t>CÂU HỎI 13</a:t>
            </a:r>
            <a:r>
              <a:rPr lang="en-US" sz="2600" b="1" dirty="0" smtClean="0">
                <a:solidFill>
                  <a:srgbClr val="0000CC"/>
                </a:solidFill>
                <a:latin typeface="Arial" pitchFamily="34" charset="0"/>
                <a:cs typeface="Arial" pitchFamily="34" charset="0"/>
              </a:rPr>
              <a:t>: </a:t>
            </a:r>
          </a:p>
          <a:p>
            <a:pPr marL="0" indent="0" algn="just">
              <a:buNone/>
            </a:pPr>
            <a:r>
              <a:rPr lang="en-US" sz="2600" b="1" dirty="0" smtClean="0">
                <a:solidFill>
                  <a:srgbClr val="FF0066"/>
                </a:solidFill>
                <a:latin typeface="Arial" pitchFamily="34" charset="0"/>
                <a:cs typeface="Arial" pitchFamily="34" charset="0"/>
              </a:rPr>
              <a:t>Phân tích xét nghiệm Sinh thiết tủy xương và cho biết chẩn đoán phù hợp?</a:t>
            </a:r>
          </a:p>
          <a:p>
            <a:pPr marL="0" indent="0" algn="just">
              <a:buNone/>
            </a:pPr>
            <a:endParaRPr lang="en-US" sz="2600" b="1" dirty="0">
              <a:solidFill>
                <a:srgbClr val="FF0066"/>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47</a:t>
            </a:fld>
            <a:endParaRPr lang="en-US"/>
          </a:p>
        </p:txBody>
      </p:sp>
    </p:spTree>
    <p:extLst>
      <p:ext uri="{BB962C8B-B14F-4D97-AF65-F5344CB8AC3E}">
        <p14:creationId xmlns:p14="http://schemas.microsoft.com/office/powerpoint/2010/main" val="41030983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210550" cy="5719763"/>
          </a:xfrm>
        </p:spPr>
        <p:txBody>
          <a:bodyPr>
            <a:normAutofit/>
          </a:bodyPr>
          <a:lstStyle/>
          <a:p>
            <a:pPr marL="0" lvl="0" indent="0" algn="just">
              <a:buNone/>
            </a:pPr>
            <a:r>
              <a:rPr lang="en-US" sz="2600" b="1" u="sng" dirty="0">
                <a:solidFill>
                  <a:srgbClr val="0000CC"/>
                </a:solidFill>
                <a:latin typeface="Arial" pitchFamily="34" charset="0"/>
                <a:cs typeface="Arial" pitchFamily="34" charset="0"/>
              </a:rPr>
              <a:t>CÂU HỎI 13</a:t>
            </a:r>
            <a:r>
              <a:rPr lang="en-US" sz="2600" b="1" dirty="0">
                <a:solidFill>
                  <a:srgbClr val="0000CC"/>
                </a:solidFill>
                <a:latin typeface="Arial" pitchFamily="34" charset="0"/>
                <a:cs typeface="Arial" pitchFamily="34" charset="0"/>
              </a:rPr>
              <a:t>: </a:t>
            </a:r>
          </a:p>
          <a:p>
            <a:pPr marL="0" indent="0" algn="just">
              <a:buNone/>
            </a:pPr>
            <a:r>
              <a:rPr lang="en-US" sz="2600" b="1" dirty="0" smtClean="0">
                <a:solidFill>
                  <a:srgbClr val="FF0066"/>
                </a:solidFill>
                <a:latin typeface="Arial" pitchFamily="34" charset="0"/>
                <a:cs typeface="Arial" pitchFamily="34" charset="0"/>
              </a:rPr>
              <a:t>Phân tích xét nghiệm Sinh thiết tủy xương và cho biết chẩn đoán phù hợp:</a:t>
            </a:r>
          </a:p>
          <a:p>
            <a:pPr algn="just">
              <a:buFontTx/>
              <a:buChar char="-"/>
            </a:pPr>
            <a:r>
              <a:rPr lang="en-US" sz="2400" dirty="0" smtClean="0">
                <a:solidFill>
                  <a:srgbClr val="0000CC"/>
                </a:solidFill>
                <a:latin typeface="Arial" panose="020B0604020202020204" pitchFamily="34" charset="0"/>
                <a:cs typeface="Arial" panose="020B0604020202020204" pitchFamily="34" charset="0"/>
              </a:rPr>
              <a:t>Mật độ </a:t>
            </a:r>
            <a:r>
              <a:rPr lang="en-US" sz="2400" dirty="0">
                <a:solidFill>
                  <a:srgbClr val="0000CC"/>
                </a:solidFill>
                <a:latin typeface="Arial" panose="020B0604020202020204" pitchFamily="34" charset="0"/>
                <a:cs typeface="Arial" panose="020B0604020202020204" pitchFamily="34" charset="0"/>
              </a:rPr>
              <a:t>tế bào tủy giảm </a:t>
            </a:r>
            <a:r>
              <a:rPr lang="en-US" sz="2400" dirty="0" smtClean="0">
                <a:solidFill>
                  <a:srgbClr val="0000CC"/>
                </a:solidFill>
                <a:latin typeface="Arial" panose="020B0604020202020204" pitchFamily="34" charset="0"/>
                <a:cs typeface="Arial" panose="020B0604020202020204" pitchFamily="34" charset="0"/>
              </a:rPr>
              <a:t>(</a:t>
            </a:r>
            <a:r>
              <a:rPr lang="en-US" sz="2400" dirty="0">
                <a:solidFill>
                  <a:srgbClr val="0000CC"/>
                </a:solidFill>
                <a:latin typeface="Arial" panose="020B0604020202020204" pitchFamily="34" charset="0"/>
                <a:cs typeface="Arial" panose="020B0604020202020204" pitchFamily="34" charset="0"/>
              </a:rPr>
              <a:t>20</a:t>
            </a:r>
            <a:r>
              <a:rPr lang="en-US" sz="2400" dirty="0" smtClean="0">
                <a:solidFill>
                  <a:srgbClr val="0000CC"/>
                </a:solidFill>
                <a:latin typeface="Arial" panose="020B0604020202020204" pitchFamily="34" charset="0"/>
                <a:cs typeface="Arial" panose="020B0604020202020204" pitchFamily="34" charset="0"/>
              </a:rPr>
              <a:t>%)</a:t>
            </a:r>
          </a:p>
          <a:p>
            <a:pPr algn="just">
              <a:buFontTx/>
              <a:buChar char="-"/>
            </a:pPr>
            <a:r>
              <a:rPr lang="en-US" sz="2400" dirty="0" smtClean="0">
                <a:solidFill>
                  <a:srgbClr val="0000CC"/>
                </a:solidFill>
                <a:latin typeface="Arial" panose="020B0604020202020204" pitchFamily="34" charset="0"/>
                <a:cs typeface="Arial" panose="020B0604020202020204" pitchFamily="34" charset="0"/>
              </a:rPr>
              <a:t>Giảm </a:t>
            </a:r>
            <a:r>
              <a:rPr lang="en-US" sz="2400" dirty="0">
                <a:solidFill>
                  <a:srgbClr val="0000CC"/>
                </a:solidFill>
                <a:latin typeface="Arial" panose="020B0604020202020204" pitchFamily="34" charset="0"/>
                <a:cs typeface="Arial" panose="020B0604020202020204" pitchFamily="34" charset="0"/>
              </a:rPr>
              <a:t>các tế bào tạo máu đầu </a:t>
            </a:r>
            <a:r>
              <a:rPr lang="en-US" sz="2400" dirty="0" smtClean="0">
                <a:solidFill>
                  <a:srgbClr val="0000CC"/>
                </a:solidFill>
                <a:latin typeface="Arial" panose="020B0604020202020204" pitchFamily="34" charset="0"/>
                <a:cs typeface="Arial" panose="020B0604020202020204" pitchFamily="34" charset="0"/>
              </a:rPr>
              <a:t>dòng</a:t>
            </a:r>
          </a:p>
          <a:p>
            <a:pPr algn="just">
              <a:buFontTx/>
              <a:buChar char="-"/>
            </a:pPr>
            <a:r>
              <a:rPr lang="en-US" sz="2400" dirty="0" smtClean="0">
                <a:solidFill>
                  <a:srgbClr val="0000CC"/>
                </a:solidFill>
                <a:latin typeface="Arial" panose="020B0604020202020204" pitchFamily="34" charset="0"/>
                <a:cs typeface="Arial" panose="020B0604020202020204" pitchFamily="34" charset="0"/>
              </a:rPr>
              <a:t>Tế bào </a:t>
            </a:r>
            <a:r>
              <a:rPr lang="en-US" sz="2400" dirty="0">
                <a:solidFill>
                  <a:srgbClr val="0000CC"/>
                </a:solidFill>
                <a:latin typeface="Arial" panose="020B0604020202020204" pitchFamily="34" charset="0"/>
                <a:cs typeface="Arial" panose="020B0604020202020204" pitchFamily="34" charset="0"/>
              </a:rPr>
              <a:t>mỡ tăng sinh. </a:t>
            </a:r>
            <a:endParaRPr lang="en-US" sz="2400" dirty="0" smtClean="0">
              <a:solidFill>
                <a:srgbClr val="0000CC"/>
              </a:solidFill>
              <a:latin typeface="Arial" panose="020B0604020202020204" pitchFamily="34" charset="0"/>
              <a:cs typeface="Arial" panose="020B0604020202020204" pitchFamily="34" charset="0"/>
            </a:endParaRPr>
          </a:p>
          <a:p>
            <a:pPr algn="just">
              <a:buFontTx/>
              <a:buChar char="-"/>
            </a:pPr>
            <a:r>
              <a:rPr lang="en-US" sz="2400" dirty="0" smtClean="0">
                <a:solidFill>
                  <a:srgbClr val="0000CC"/>
                </a:solidFill>
                <a:latin typeface="Arial" panose="020B0604020202020204" pitchFamily="34" charset="0"/>
                <a:cs typeface="Arial" panose="020B0604020202020204" pitchFamily="34" charset="0"/>
              </a:rPr>
              <a:t>Tế </a:t>
            </a:r>
            <a:r>
              <a:rPr lang="en-US" sz="2400" dirty="0">
                <a:solidFill>
                  <a:srgbClr val="0000CC"/>
                </a:solidFill>
                <a:latin typeface="Arial" panose="020B0604020202020204" pitchFamily="34" charset="0"/>
                <a:cs typeface="Arial" panose="020B0604020202020204" pitchFamily="34" charset="0"/>
              </a:rPr>
              <a:t>bào mô liên kết và tế bào sợi không tăng sinh, nhuộm </a:t>
            </a:r>
            <a:r>
              <a:rPr lang="en-US" sz="2400" dirty="0" err="1" smtClean="0">
                <a:solidFill>
                  <a:srgbClr val="0000CC"/>
                </a:solidFill>
                <a:latin typeface="Arial" panose="020B0604020202020204" pitchFamily="34" charset="0"/>
                <a:cs typeface="Arial" panose="020B0604020202020204" pitchFamily="34" charset="0"/>
              </a:rPr>
              <a:t>Reticulin</a:t>
            </a:r>
            <a:r>
              <a:rPr lang="en-US" sz="2400" dirty="0" smtClean="0">
                <a:solidFill>
                  <a:srgbClr val="0000CC"/>
                </a:solidFill>
                <a:latin typeface="Arial" panose="020B0604020202020204" pitchFamily="34" charset="0"/>
                <a:cs typeface="Arial" panose="020B0604020202020204" pitchFamily="34" charset="0"/>
              </a:rPr>
              <a:t> </a:t>
            </a:r>
            <a:r>
              <a:rPr lang="en-US" sz="2400" dirty="0">
                <a:solidFill>
                  <a:srgbClr val="0000CC"/>
                </a:solidFill>
                <a:latin typeface="Arial" panose="020B0604020202020204" pitchFamily="34" charset="0"/>
                <a:cs typeface="Arial" panose="020B0604020202020204" pitchFamily="34" charset="0"/>
              </a:rPr>
              <a:t>(-) </a:t>
            </a:r>
            <a:endParaRPr lang="en-US" sz="2400" dirty="0" smtClean="0">
              <a:solidFill>
                <a:srgbClr val="0000CC"/>
              </a:solidFill>
              <a:latin typeface="Arial" panose="020B0604020202020204" pitchFamily="34" charset="0"/>
              <a:cs typeface="Arial" panose="020B0604020202020204" pitchFamily="34" charset="0"/>
            </a:endParaRPr>
          </a:p>
          <a:p>
            <a:pPr algn="just">
              <a:buFontTx/>
              <a:buChar char="-"/>
            </a:pPr>
            <a:r>
              <a:rPr lang="en-US" sz="2400" dirty="0" smtClean="0">
                <a:solidFill>
                  <a:srgbClr val="0000CC"/>
                </a:solidFill>
                <a:latin typeface="Arial" panose="020B0604020202020204" pitchFamily="34" charset="0"/>
                <a:cs typeface="Arial" panose="020B0604020202020204" pitchFamily="34" charset="0"/>
              </a:rPr>
              <a:t> Không thấy </a:t>
            </a:r>
            <a:r>
              <a:rPr lang="en-US" sz="2400" dirty="0">
                <a:solidFill>
                  <a:srgbClr val="0000CC"/>
                </a:solidFill>
                <a:latin typeface="Arial" panose="020B0604020202020204" pitchFamily="34" charset="0"/>
                <a:cs typeface="Arial" panose="020B0604020202020204" pitchFamily="34" charset="0"/>
              </a:rPr>
              <a:t>tế bào ác tính.</a:t>
            </a:r>
          </a:p>
          <a:p>
            <a:pPr marL="0" indent="0" algn="just">
              <a:buNone/>
            </a:pPr>
            <a:r>
              <a:rPr lang="en-US" sz="2800" b="1" i="1" dirty="0" smtClean="0">
                <a:solidFill>
                  <a:srgbClr val="FF0000"/>
                </a:solidFill>
                <a:latin typeface="Arial" pitchFamily="34" charset="0"/>
                <a:cs typeface="Arial" pitchFamily="34" charset="0"/>
                <a:sym typeface="Wingdings" panose="05000000000000000000" pitchFamily="2" charset="2"/>
              </a:rPr>
              <a:t> </a:t>
            </a:r>
            <a:r>
              <a:rPr lang="en-US" sz="2800" b="1" i="1" dirty="0">
                <a:solidFill>
                  <a:srgbClr val="FF0000"/>
                </a:solidFill>
                <a:latin typeface="Arial" pitchFamily="34" charset="0"/>
                <a:cs typeface="Arial" pitchFamily="34" charset="0"/>
              </a:rPr>
              <a:t>KL: Suy tủy xương</a:t>
            </a:r>
            <a:endParaRPr lang="vi-VN" sz="2800" b="1" i="1" dirty="0">
              <a:solidFill>
                <a:srgbClr val="FF0000"/>
              </a:solidFill>
            </a:endParaRPr>
          </a:p>
          <a:p>
            <a:pPr marL="0" indent="0" algn="just">
              <a:buNone/>
            </a:pPr>
            <a:endParaRPr lang="en-US" sz="2600" b="1" i="1" dirty="0" smtClean="0">
              <a:solidFill>
                <a:srgbClr val="FF0000"/>
              </a:solidFill>
              <a:latin typeface="Arial" pitchFamily="34" charset="0"/>
              <a:cs typeface="Arial" pitchFamily="34" charset="0"/>
            </a:endParaRPr>
          </a:p>
          <a:p>
            <a:pPr marL="0" indent="0" algn="just">
              <a:buNone/>
            </a:pPr>
            <a:endParaRPr lang="en-US" sz="2600" b="1"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48</a:t>
            </a:fld>
            <a:endParaRPr lang="en-US"/>
          </a:p>
        </p:txBody>
      </p:sp>
    </p:spTree>
    <p:extLst>
      <p:ext uri="{BB962C8B-B14F-4D97-AF65-F5344CB8AC3E}">
        <p14:creationId xmlns:p14="http://schemas.microsoft.com/office/powerpoint/2010/main" val="9836042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09600"/>
            <a:ext cx="8686800" cy="4351338"/>
          </a:xfrm>
        </p:spPr>
        <p:txBody>
          <a:bodyPr>
            <a:normAutofit/>
          </a:bodyPr>
          <a:lstStyle/>
          <a:p>
            <a:pPr marL="0" indent="0">
              <a:buNone/>
            </a:pPr>
            <a:r>
              <a:rPr lang="en-US" sz="2600" b="1" u="sng" dirty="0">
                <a:solidFill>
                  <a:srgbClr val="0000CC"/>
                </a:solidFill>
                <a:latin typeface="Arial" pitchFamily="34" charset="0"/>
                <a:cs typeface="Arial" pitchFamily="34" charset="0"/>
              </a:rPr>
              <a:t>CÂU HỎI </a:t>
            </a:r>
            <a:r>
              <a:rPr lang="en-US" sz="2600" b="1" u="sng" dirty="0" smtClean="0">
                <a:solidFill>
                  <a:srgbClr val="0000CC"/>
                </a:solidFill>
                <a:latin typeface="Arial" pitchFamily="34" charset="0"/>
                <a:cs typeface="Arial" pitchFamily="34" charset="0"/>
              </a:rPr>
              <a:t>14</a:t>
            </a:r>
            <a:r>
              <a:rPr lang="en-US" sz="2600" b="1" dirty="0" smtClean="0">
                <a:solidFill>
                  <a:srgbClr val="0000CC"/>
                </a:solidFill>
                <a:latin typeface="Arial" pitchFamily="34" charset="0"/>
                <a:cs typeface="Arial" pitchFamily="34" charset="0"/>
              </a:rPr>
              <a:t>: </a:t>
            </a:r>
            <a:endParaRPr lang="en-US" sz="2600" b="1" dirty="0">
              <a:solidFill>
                <a:srgbClr val="0000CC"/>
              </a:solidFill>
              <a:latin typeface="Arial" pitchFamily="34" charset="0"/>
              <a:cs typeface="Arial" pitchFamily="34" charset="0"/>
            </a:endParaRPr>
          </a:p>
          <a:p>
            <a:pPr marL="0" lvl="0" indent="0" algn="just">
              <a:buNone/>
            </a:pPr>
            <a:r>
              <a:rPr lang="en-US" sz="2600" b="1" dirty="0" smtClean="0">
                <a:solidFill>
                  <a:srgbClr val="FF0066"/>
                </a:solidFill>
                <a:latin typeface="Arial" pitchFamily="34" charset="0"/>
                <a:cs typeface="Arial" pitchFamily="34" charset="0"/>
              </a:rPr>
              <a:t>Mức độ suy </a:t>
            </a:r>
            <a:r>
              <a:rPr lang="en-US" sz="2600" b="1" dirty="0">
                <a:solidFill>
                  <a:srgbClr val="FF0066"/>
                </a:solidFill>
                <a:latin typeface="Arial" pitchFamily="34" charset="0"/>
                <a:cs typeface="Arial" pitchFamily="34" charset="0"/>
              </a:rPr>
              <a:t>tủy xương </a:t>
            </a:r>
            <a:r>
              <a:rPr lang="en-US" sz="2600" b="1" dirty="0" smtClean="0">
                <a:solidFill>
                  <a:srgbClr val="FF0066"/>
                </a:solidFill>
                <a:latin typeface="Arial" pitchFamily="34" charset="0"/>
                <a:cs typeface="Arial" pitchFamily="34" charset="0"/>
              </a:rPr>
              <a:t>ở người bệnh này như thế nào?</a:t>
            </a:r>
            <a:endParaRPr lang="en-US" sz="2600" b="1" dirty="0">
              <a:solidFill>
                <a:srgbClr val="FF0066"/>
              </a:solidFill>
              <a:latin typeface="Arial" pitchFamily="34" charset="0"/>
              <a:cs typeface="Arial" pitchFamily="34" charset="0"/>
            </a:endParaRPr>
          </a:p>
          <a:p>
            <a:pPr marL="0" indent="0">
              <a:buNone/>
            </a:pPr>
            <a:endParaRPr lang="en-US" sz="26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49</a:t>
            </a:fld>
            <a:endParaRPr lang="en-US"/>
          </a:p>
        </p:txBody>
      </p:sp>
    </p:spTree>
    <p:extLst>
      <p:ext uri="{BB962C8B-B14F-4D97-AF65-F5344CB8AC3E}">
        <p14:creationId xmlns:p14="http://schemas.microsoft.com/office/powerpoint/2010/main" val="1832445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685800"/>
          </a:xfrm>
          <a:solidFill>
            <a:srgbClr val="CCECFF"/>
          </a:solidFill>
        </p:spPr>
        <p:txBody>
          <a:bodyPr>
            <a:normAutofit/>
          </a:bodyPr>
          <a:lstStyle/>
          <a:p>
            <a:pPr algn="ctr"/>
            <a:r>
              <a:rPr lang="en-US" sz="3600" b="1" dirty="0" smtClean="0">
                <a:solidFill>
                  <a:srgbClr val="FF0000"/>
                </a:solidFill>
                <a:latin typeface="Arial" pitchFamily="34" charset="0"/>
                <a:cs typeface="Arial" pitchFamily="34" charset="0"/>
              </a:rPr>
              <a:t>CA LÂM SÀNG</a:t>
            </a:r>
            <a:endParaRPr lang="en-US" sz="3600" dirty="0">
              <a:solidFill>
                <a:srgbClr val="FF0000"/>
              </a:solidFill>
            </a:endParaRPr>
          </a:p>
        </p:txBody>
      </p:sp>
      <p:sp>
        <p:nvSpPr>
          <p:cNvPr id="3" name="Content Placeholder 2"/>
          <p:cNvSpPr>
            <a:spLocks noGrp="1"/>
          </p:cNvSpPr>
          <p:nvPr>
            <p:ph idx="1"/>
          </p:nvPr>
        </p:nvSpPr>
        <p:spPr>
          <a:xfrm>
            <a:off x="304800" y="990600"/>
            <a:ext cx="8382000" cy="5638800"/>
          </a:xfrm>
        </p:spPr>
        <p:txBody>
          <a:bodyPr>
            <a:normAutofit fontScale="85000" lnSpcReduction="20000"/>
          </a:bodyPr>
          <a:lstStyle/>
          <a:p>
            <a:pPr marL="514350" indent="-514350" algn="just">
              <a:lnSpc>
                <a:spcPct val="170000"/>
              </a:lnSpc>
              <a:buAutoNum type="romanUcPeriod"/>
            </a:pPr>
            <a:r>
              <a:rPr lang="en-US" sz="3100" b="1" dirty="0" smtClean="0">
                <a:solidFill>
                  <a:srgbClr val="FF0000"/>
                </a:solidFill>
                <a:latin typeface="Arial" pitchFamily="34" charset="0"/>
                <a:cs typeface="Arial" pitchFamily="34" charset="0"/>
              </a:rPr>
              <a:t>HÀNH</a:t>
            </a:r>
            <a:r>
              <a:rPr lang="en-US" sz="3100" b="1" dirty="0" smtClean="0">
                <a:solidFill>
                  <a:srgbClr val="0000CC"/>
                </a:solidFill>
                <a:latin typeface="Arial" pitchFamily="34" charset="0"/>
                <a:cs typeface="Arial" pitchFamily="34" charset="0"/>
              </a:rPr>
              <a:t> </a:t>
            </a:r>
            <a:r>
              <a:rPr lang="en-US" sz="3100" b="1" dirty="0" smtClean="0">
                <a:solidFill>
                  <a:srgbClr val="FF0000"/>
                </a:solidFill>
                <a:latin typeface="Arial" pitchFamily="34" charset="0"/>
                <a:cs typeface="Arial" pitchFamily="34" charset="0"/>
              </a:rPr>
              <a:t>CHÍNH:</a:t>
            </a:r>
          </a:p>
          <a:p>
            <a:pPr marL="0" indent="0" algn="just">
              <a:lnSpc>
                <a:spcPct val="170000"/>
              </a:lnSpc>
              <a:buNone/>
            </a:pPr>
            <a:r>
              <a:rPr lang="en-US" sz="3100" dirty="0">
                <a:solidFill>
                  <a:srgbClr val="0000CC"/>
                </a:solidFill>
                <a:latin typeface="Arial" pitchFamily="34" charset="0"/>
                <a:cs typeface="Arial" pitchFamily="34" charset="0"/>
              </a:rPr>
              <a:t> </a:t>
            </a:r>
            <a:r>
              <a:rPr lang="en-US" sz="3100" dirty="0" smtClean="0">
                <a:solidFill>
                  <a:srgbClr val="0000CC"/>
                </a:solidFill>
                <a:latin typeface="Arial" pitchFamily="34" charset="0"/>
                <a:cs typeface="Arial" pitchFamily="34" charset="0"/>
              </a:rPr>
              <a:t>      Tên: N. V. </a:t>
            </a:r>
            <a:r>
              <a:rPr lang="en-US" sz="3100" dirty="0">
                <a:solidFill>
                  <a:srgbClr val="0000CC"/>
                </a:solidFill>
                <a:latin typeface="Arial" pitchFamily="34" charset="0"/>
                <a:cs typeface="Arial" pitchFamily="34" charset="0"/>
              </a:rPr>
              <a:t>N</a:t>
            </a:r>
            <a:r>
              <a:rPr lang="en-US" sz="3100" dirty="0" smtClean="0">
                <a:solidFill>
                  <a:srgbClr val="0000CC"/>
                </a:solidFill>
                <a:latin typeface="Arial" pitchFamily="34" charset="0"/>
                <a:cs typeface="Arial" pitchFamily="34" charset="0"/>
              </a:rPr>
              <a:t>                                30 tuổi</a:t>
            </a:r>
          </a:p>
          <a:p>
            <a:pPr marL="0" indent="0" algn="just">
              <a:lnSpc>
                <a:spcPct val="170000"/>
              </a:lnSpc>
              <a:buNone/>
            </a:pPr>
            <a:r>
              <a:rPr lang="en-US" sz="3100" dirty="0">
                <a:solidFill>
                  <a:srgbClr val="0000CC"/>
                </a:solidFill>
                <a:latin typeface="Arial" pitchFamily="34" charset="0"/>
                <a:cs typeface="Arial" pitchFamily="34" charset="0"/>
              </a:rPr>
              <a:t> </a:t>
            </a:r>
            <a:r>
              <a:rPr lang="en-US" sz="3100" dirty="0" smtClean="0">
                <a:solidFill>
                  <a:srgbClr val="0000CC"/>
                </a:solidFill>
                <a:latin typeface="Arial" pitchFamily="34" charset="0"/>
                <a:cs typeface="Arial" pitchFamily="34" charset="0"/>
              </a:rPr>
              <a:t>      Giới: Nam</a:t>
            </a:r>
          </a:p>
          <a:p>
            <a:pPr marL="0" indent="0" algn="just">
              <a:lnSpc>
                <a:spcPct val="170000"/>
              </a:lnSpc>
              <a:buNone/>
            </a:pPr>
            <a:r>
              <a:rPr lang="en-US" sz="3100" dirty="0" smtClean="0">
                <a:solidFill>
                  <a:srgbClr val="0000CC"/>
                </a:solidFill>
                <a:latin typeface="Arial" pitchFamily="34" charset="0"/>
                <a:cs typeface="Arial" pitchFamily="34" charset="0"/>
              </a:rPr>
              <a:t>       Nghề nghiệp: nông dân </a:t>
            </a:r>
          </a:p>
          <a:p>
            <a:pPr marL="0" indent="0" algn="just">
              <a:lnSpc>
                <a:spcPct val="170000"/>
              </a:lnSpc>
              <a:buNone/>
            </a:pPr>
            <a:r>
              <a:rPr lang="en-US" sz="3100" dirty="0">
                <a:solidFill>
                  <a:srgbClr val="0000CC"/>
                </a:solidFill>
                <a:latin typeface="Arial" pitchFamily="34" charset="0"/>
                <a:cs typeface="Arial" pitchFamily="34" charset="0"/>
              </a:rPr>
              <a:t> </a:t>
            </a:r>
            <a:r>
              <a:rPr lang="en-US" sz="3100" dirty="0" smtClean="0">
                <a:solidFill>
                  <a:srgbClr val="0000CC"/>
                </a:solidFill>
                <a:latin typeface="Arial" pitchFamily="34" charset="0"/>
                <a:cs typeface="Arial" pitchFamily="34" charset="0"/>
              </a:rPr>
              <a:t>      Địa chỉ: Đồng Tháp</a:t>
            </a:r>
          </a:p>
          <a:p>
            <a:pPr marL="0" indent="0" algn="just">
              <a:lnSpc>
                <a:spcPct val="170000"/>
              </a:lnSpc>
              <a:buNone/>
            </a:pPr>
            <a:r>
              <a:rPr lang="en-US" sz="3100" dirty="0" smtClean="0">
                <a:solidFill>
                  <a:srgbClr val="0000CC"/>
                </a:solidFill>
                <a:latin typeface="Arial" pitchFamily="34" charset="0"/>
                <a:cs typeface="Arial" pitchFamily="34" charset="0"/>
              </a:rPr>
              <a:t>       Nhập viện: 02/7/2019</a:t>
            </a:r>
            <a:endParaRPr lang="en-US" sz="3100" dirty="0">
              <a:solidFill>
                <a:srgbClr val="0000CC"/>
              </a:solidFill>
              <a:latin typeface="Arial" pitchFamily="34" charset="0"/>
              <a:cs typeface="Arial" pitchFamily="34" charset="0"/>
            </a:endParaRPr>
          </a:p>
          <a:p>
            <a:pPr marL="571500" indent="-571500" algn="just">
              <a:lnSpc>
                <a:spcPct val="170000"/>
              </a:lnSpc>
              <a:buFont typeface="+mj-lt"/>
              <a:buAutoNum type="romanUcPeriod" startAt="2"/>
            </a:pPr>
            <a:r>
              <a:rPr lang="en-US" sz="3100" b="1" dirty="0" smtClean="0">
                <a:solidFill>
                  <a:srgbClr val="FF0000"/>
                </a:solidFill>
                <a:latin typeface="Arial" pitchFamily="34" charset="0"/>
                <a:cs typeface="Arial" pitchFamily="34" charset="0"/>
              </a:rPr>
              <a:t>LÝ DO NHẬP VIỆN: </a:t>
            </a:r>
            <a:r>
              <a:rPr lang="en-US" sz="3100" dirty="0" smtClean="0">
                <a:solidFill>
                  <a:srgbClr val="0000CC"/>
                </a:solidFill>
                <a:latin typeface="Arial" pitchFamily="34" charset="0"/>
                <a:cs typeface="Arial" pitchFamily="34" charset="0"/>
              </a:rPr>
              <a:t> chóng mặt khi thay đổi tư thế và có vài mảng bầm da xuất hiện tự nhiên.</a:t>
            </a:r>
            <a:endParaRPr lang="en-US" sz="31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a:t>
            </a:fld>
            <a:endParaRPr lang="en-US"/>
          </a:p>
        </p:txBody>
      </p:sp>
    </p:spTree>
    <p:extLst>
      <p:ext uri="{BB962C8B-B14F-4D97-AF65-F5344CB8AC3E}">
        <p14:creationId xmlns:p14="http://schemas.microsoft.com/office/powerpoint/2010/main" val="27929264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304800"/>
            <a:ext cx="8915400" cy="6248400"/>
          </a:xfrm>
        </p:spPr>
        <p:txBody>
          <a:bodyPr>
            <a:normAutofit/>
          </a:bodyPr>
          <a:lstStyle/>
          <a:p>
            <a:pPr marL="0" indent="0" algn="just">
              <a:buNone/>
            </a:pPr>
            <a:r>
              <a:rPr lang="en-US" sz="2400" b="1" u="sng" dirty="0">
                <a:solidFill>
                  <a:srgbClr val="0000CC"/>
                </a:solidFill>
                <a:latin typeface="Arial" pitchFamily="34" charset="0"/>
                <a:cs typeface="Arial" pitchFamily="34" charset="0"/>
              </a:rPr>
              <a:t>CÂU HỎI </a:t>
            </a:r>
            <a:r>
              <a:rPr lang="en-US" sz="2400" b="1" u="sng" dirty="0" smtClean="0">
                <a:solidFill>
                  <a:srgbClr val="0000CC"/>
                </a:solidFill>
                <a:latin typeface="Arial" pitchFamily="34" charset="0"/>
                <a:cs typeface="Arial" pitchFamily="34" charset="0"/>
              </a:rPr>
              <a:t>14</a:t>
            </a:r>
            <a:r>
              <a:rPr lang="en-US" sz="2400" b="1" dirty="0" smtClean="0">
                <a:solidFill>
                  <a:srgbClr val="0000CC"/>
                </a:solidFill>
                <a:latin typeface="Arial" pitchFamily="34" charset="0"/>
                <a:cs typeface="Arial" pitchFamily="34" charset="0"/>
              </a:rPr>
              <a:t>: </a:t>
            </a:r>
            <a:endParaRPr lang="en-US" sz="2400" b="1" dirty="0">
              <a:solidFill>
                <a:srgbClr val="0000CC"/>
              </a:solidFill>
              <a:latin typeface="Arial" pitchFamily="34" charset="0"/>
              <a:cs typeface="Arial" pitchFamily="34" charset="0"/>
            </a:endParaRPr>
          </a:p>
          <a:p>
            <a:pPr marL="0" lvl="0" indent="0">
              <a:buNone/>
            </a:pPr>
            <a:r>
              <a:rPr lang="en-US" sz="2400" b="1" dirty="0" smtClean="0">
                <a:solidFill>
                  <a:srgbClr val="FF0066"/>
                </a:solidFill>
                <a:latin typeface="Arial" pitchFamily="34" charset="0"/>
                <a:cs typeface="Arial" pitchFamily="34" charset="0"/>
              </a:rPr>
              <a:t>Mức </a:t>
            </a:r>
            <a:r>
              <a:rPr lang="en-US" sz="2400" b="1" dirty="0">
                <a:solidFill>
                  <a:srgbClr val="FF0066"/>
                </a:solidFill>
                <a:latin typeface="Arial" pitchFamily="34" charset="0"/>
                <a:cs typeface="Arial" pitchFamily="34" charset="0"/>
              </a:rPr>
              <a:t>độ suy tủy xương ở </a:t>
            </a:r>
            <a:r>
              <a:rPr lang="en-US" sz="2400" b="1" dirty="0" smtClean="0">
                <a:solidFill>
                  <a:srgbClr val="FF0066"/>
                </a:solidFill>
                <a:latin typeface="Arial" pitchFamily="34" charset="0"/>
                <a:cs typeface="Arial" pitchFamily="34" charset="0"/>
              </a:rPr>
              <a:t>bệnh nhân:</a:t>
            </a:r>
            <a:endParaRPr lang="en-US" sz="2400" b="1" dirty="0">
              <a:solidFill>
                <a:srgbClr val="FF0066"/>
              </a:solidFill>
              <a:latin typeface="Arial" pitchFamily="34" charset="0"/>
              <a:cs typeface="Arial" pitchFamily="34" charset="0"/>
            </a:endParaRPr>
          </a:p>
          <a:p>
            <a:r>
              <a:rPr lang="vi-VN" sz="2400" dirty="0" smtClean="0">
                <a:solidFill>
                  <a:srgbClr val="0000CC"/>
                </a:solidFill>
                <a:cs typeface="Arial" panose="020B0604020202020204" pitchFamily="34" charset="0"/>
              </a:rPr>
              <a:t>Bảng Phân </a:t>
            </a:r>
            <a:r>
              <a:rPr lang="vi-VN" sz="2400" dirty="0">
                <a:solidFill>
                  <a:srgbClr val="0000CC"/>
                </a:solidFill>
                <a:cs typeface="Arial" panose="020B0604020202020204" pitchFamily="34" charset="0"/>
              </a:rPr>
              <a:t>loại mức độ suy tủy theo Williams Hematology 2016 như sau: </a:t>
            </a:r>
            <a:endParaRPr lang="en-US" sz="2400" dirty="0" smtClean="0">
              <a:solidFill>
                <a:srgbClr val="0000CC"/>
              </a:solidFill>
              <a:latin typeface="Arial" panose="020B0604020202020204" pitchFamily="34" charset="0"/>
              <a:cs typeface="Arial" panose="020B0604020202020204" pitchFamily="34" charset="0"/>
            </a:endParaRPr>
          </a:p>
          <a:p>
            <a:endParaRPr lang="en-US" sz="2400" dirty="0" smtClean="0">
              <a:solidFill>
                <a:srgbClr val="0000CC"/>
              </a:solidFill>
              <a:latin typeface="Arial" panose="020B0604020202020204" pitchFamily="34" charset="0"/>
              <a:cs typeface="Arial" panose="020B0604020202020204" pitchFamily="34" charset="0"/>
            </a:endParaRPr>
          </a:p>
          <a:p>
            <a:endParaRPr lang="vi-VN" sz="2400" dirty="0">
              <a:solidFill>
                <a:srgbClr val="0000CC"/>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75814004"/>
              </p:ext>
            </p:extLst>
          </p:nvPr>
        </p:nvGraphicFramePr>
        <p:xfrm>
          <a:off x="152400" y="1975356"/>
          <a:ext cx="8915400" cy="3282444"/>
        </p:xfrm>
        <a:graphic>
          <a:graphicData uri="http://schemas.openxmlformats.org/drawingml/2006/table">
            <a:tbl>
              <a:tblPr firstRow="1" firstCol="1" bandRow="1"/>
              <a:tblGrid>
                <a:gridCol w="1289402">
                  <a:extLst>
                    <a:ext uri="{9D8B030D-6E8A-4147-A177-3AD203B41FA5}">
                      <a16:colId xmlns="" xmlns:a16="http://schemas.microsoft.com/office/drawing/2014/main" val="2979403690"/>
                    </a:ext>
                  </a:extLst>
                </a:gridCol>
                <a:gridCol w="1453798">
                  <a:extLst>
                    <a:ext uri="{9D8B030D-6E8A-4147-A177-3AD203B41FA5}">
                      <a16:colId xmlns="" xmlns:a16="http://schemas.microsoft.com/office/drawing/2014/main" val="374784844"/>
                    </a:ext>
                  </a:extLst>
                </a:gridCol>
                <a:gridCol w="1385991">
                  <a:extLst>
                    <a:ext uri="{9D8B030D-6E8A-4147-A177-3AD203B41FA5}">
                      <a16:colId xmlns="" xmlns:a16="http://schemas.microsoft.com/office/drawing/2014/main" val="3568077196"/>
                    </a:ext>
                  </a:extLst>
                </a:gridCol>
                <a:gridCol w="1422632">
                  <a:extLst>
                    <a:ext uri="{9D8B030D-6E8A-4147-A177-3AD203B41FA5}">
                      <a16:colId xmlns="" xmlns:a16="http://schemas.microsoft.com/office/drawing/2014/main" val="3705658017"/>
                    </a:ext>
                  </a:extLst>
                </a:gridCol>
                <a:gridCol w="1423543">
                  <a:extLst>
                    <a:ext uri="{9D8B030D-6E8A-4147-A177-3AD203B41FA5}">
                      <a16:colId xmlns="" xmlns:a16="http://schemas.microsoft.com/office/drawing/2014/main" val="1639401328"/>
                    </a:ext>
                  </a:extLst>
                </a:gridCol>
                <a:gridCol w="1940034">
                  <a:extLst>
                    <a:ext uri="{9D8B030D-6E8A-4147-A177-3AD203B41FA5}">
                      <a16:colId xmlns="" xmlns:a16="http://schemas.microsoft.com/office/drawing/2014/main" val="3981202260"/>
                    </a:ext>
                  </a:extLst>
                </a:gridCol>
              </a:tblGrid>
              <a:tr h="820611">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Mức độ</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0"/>
                        </a:spcAft>
                      </a:pPr>
                      <a:r>
                        <a:rPr lang="en-US" sz="2200" b="0" dirty="0" err="1" smtClean="0">
                          <a:solidFill>
                            <a:srgbClr val="0000CC"/>
                          </a:solidFill>
                          <a:effectLst/>
                          <a:latin typeface="Arial" panose="020B0604020202020204" pitchFamily="34" charset="0"/>
                          <a:ea typeface="SimSun" panose="02010600030101010101" pitchFamily="2" charset="-122"/>
                          <a:cs typeface="Arial" panose="020B0604020202020204" pitchFamily="34" charset="0"/>
                        </a:rPr>
                        <a:t>Hb</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vi-VN"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H</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C </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lưới</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vi-VN" sz="2200" b="0" dirty="0" smtClean="0">
                          <a:solidFill>
                            <a:srgbClr val="0000CC"/>
                          </a:solidFill>
                          <a:effectLst/>
                          <a:latin typeface="Arial" panose="020B0604020202020204" pitchFamily="34" charset="0"/>
                          <a:ea typeface="Calibri" panose="020F0502020204030204" pitchFamily="34" charset="0"/>
                          <a:cs typeface="Arial" panose="020B0604020202020204" pitchFamily="34" charset="0"/>
                        </a:rPr>
                        <a:t>BC hạt</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Tiểu cầu</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Sinh thiết tủy</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2466759060"/>
                  </a:ext>
                </a:extLst>
              </a:tr>
              <a:tr h="820611">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Trung bình</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100 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40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1.5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50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Mật độ </a:t>
                      </a:r>
                      <a:endPar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endParaRPr>
                    </a:p>
                    <a:p>
                      <a:pPr algn="just">
                        <a:lnSpc>
                          <a:spcPct val="107000"/>
                        </a:lnSpc>
                        <a:spcAft>
                          <a:spcPts val="0"/>
                        </a:spcAft>
                      </a:pPr>
                      <a:r>
                        <a:rPr lang="vi-VN"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tế </a:t>
                      </a: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bào &lt; 25</a:t>
                      </a:r>
                      <a:r>
                        <a:rPr lang="vi-VN"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2174637898"/>
                  </a:ext>
                </a:extLst>
              </a:tr>
              <a:tr h="820611">
                <a:tc>
                  <a:txBody>
                    <a:bodyPr/>
                    <a:lstStyle/>
                    <a:p>
                      <a:pPr algn="ctr">
                        <a:lnSpc>
                          <a:spcPct val="107000"/>
                        </a:lnSpc>
                        <a:spcAft>
                          <a:spcPts val="0"/>
                        </a:spcAft>
                      </a:pPr>
                      <a:r>
                        <a:rPr lang="vi-VN" sz="2200" b="0">
                          <a:solidFill>
                            <a:srgbClr val="0000CC"/>
                          </a:solidFill>
                          <a:effectLst/>
                          <a:latin typeface="Arial" panose="020B0604020202020204" pitchFamily="34" charset="0"/>
                          <a:ea typeface="SimSun" panose="02010600030101010101" pitchFamily="2" charset="-122"/>
                          <a:cs typeface="Arial" panose="020B0604020202020204" pitchFamily="34" charset="0"/>
                        </a:rPr>
                        <a:t>Nặng</a:t>
                      </a:r>
                      <a:endParaRPr lang="vi-VN" sz="2200" b="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a:solidFill>
                            <a:srgbClr val="0000CC"/>
                          </a:solidFill>
                          <a:effectLst/>
                          <a:latin typeface="Arial" panose="020B0604020202020204" pitchFamily="34" charset="0"/>
                          <a:ea typeface="SimSun" panose="02010600030101010101" pitchFamily="2" charset="-122"/>
                          <a:cs typeface="Arial" panose="020B0604020202020204" pitchFamily="34" charset="0"/>
                        </a:rPr>
                        <a:t>&lt; 90 g/L</a:t>
                      </a:r>
                      <a:endParaRPr lang="vi-VN" sz="2200" b="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3</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0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0</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.5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3</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0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vi-VN"/>
                    </a:p>
                  </a:txBody>
                  <a:tcPr/>
                </a:tc>
                <a:extLst>
                  <a:ext uri="{0D108BD9-81ED-4DB2-BD59-A6C34878D82A}">
                    <a16:rowId xmlns="" xmlns:a16="http://schemas.microsoft.com/office/drawing/2014/main" val="1277454455"/>
                  </a:ext>
                </a:extLst>
              </a:tr>
              <a:tr h="820611">
                <a:tc>
                  <a:txBody>
                    <a:bodyPr/>
                    <a:lstStyle/>
                    <a:p>
                      <a:pPr algn="ctr">
                        <a:lnSpc>
                          <a:spcPct val="107000"/>
                        </a:lnSpc>
                        <a:spcAft>
                          <a:spcPts val="0"/>
                        </a:spcAft>
                      </a:pPr>
                      <a:r>
                        <a:rPr lang="vi-VN" sz="2200" b="0">
                          <a:solidFill>
                            <a:srgbClr val="0000CC"/>
                          </a:solidFill>
                          <a:effectLst/>
                          <a:latin typeface="Arial" panose="020B0604020202020204" pitchFamily="34" charset="0"/>
                          <a:ea typeface="SimSun" panose="02010600030101010101" pitchFamily="2" charset="-122"/>
                          <a:cs typeface="Arial" panose="020B0604020202020204" pitchFamily="34" charset="0"/>
                        </a:rPr>
                        <a:t>Rất nặng</a:t>
                      </a:r>
                      <a:endParaRPr lang="vi-VN" sz="2200" b="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80 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2</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0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0</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a:t>
                      </a: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2</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2</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0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vi-VN"/>
                    </a:p>
                  </a:txBody>
                  <a:tcPr/>
                </a:tc>
                <a:extLst>
                  <a:ext uri="{0D108BD9-81ED-4DB2-BD59-A6C34878D82A}">
                    <a16:rowId xmlns="" xmlns:a16="http://schemas.microsoft.com/office/drawing/2014/main" val="2803470378"/>
                  </a:ext>
                </a:extLst>
              </a:tr>
            </a:tbl>
          </a:graphicData>
        </a:graphic>
      </p:graphicFrame>
    </p:spTree>
    <p:extLst>
      <p:ext uri="{BB962C8B-B14F-4D97-AF65-F5344CB8AC3E}">
        <p14:creationId xmlns:p14="http://schemas.microsoft.com/office/powerpoint/2010/main" val="36964622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304800"/>
            <a:ext cx="8915400" cy="6248400"/>
          </a:xfrm>
        </p:spPr>
        <p:txBody>
          <a:bodyPr>
            <a:normAutofit/>
          </a:bodyPr>
          <a:lstStyle/>
          <a:p>
            <a:pPr marL="0" indent="0" algn="just">
              <a:buNone/>
            </a:pPr>
            <a:r>
              <a:rPr lang="en-US" sz="2400" b="1" u="sng" dirty="0">
                <a:solidFill>
                  <a:srgbClr val="0000CC"/>
                </a:solidFill>
                <a:latin typeface="Arial" pitchFamily="34" charset="0"/>
                <a:cs typeface="Arial" pitchFamily="34" charset="0"/>
              </a:rPr>
              <a:t>CÂU HỎI </a:t>
            </a:r>
            <a:r>
              <a:rPr lang="en-US" sz="2400" b="1" u="sng" dirty="0" smtClean="0">
                <a:solidFill>
                  <a:srgbClr val="0000CC"/>
                </a:solidFill>
                <a:latin typeface="Arial" pitchFamily="34" charset="0"/>
                <a:cs typeface="Arial" pitchFamily="34" charset="0"/>
              </a:rPr>
              <a:t>14</a:t>
            </a:r>
            <a:r>
              <a:rPr lang="en-US" sz="2400" b="1" dirty="0" smtClean="0">
                <a:solidFill>
                  <a:srgbClr val="0000CC"/>
                </a:solidFill>
                <a:latin typeface="Arial" pitchFamily="34" charset="0"/>
                <a:cs typeface="Arial" pitchFamily="34" charset="0"/>
              </a:rPr>
              <a:t>: </a:t>
            </a:r>
            <a:endParaRPr lang="en-US" sz="2400" b="1" dirty="0">
              <a:solidFill>
                <a:srgbClr val="0000CC"/>
              </a:solidFill>
              <a:latin typeface="Arial" pitchFamily="34" charset="0"/>
              <a:cs typeface="Arial" pitchFamily="34" charset="0"/>
            </a:endParaRPr>
          </a:p>
          <a:p>
            <a:pPr marL="0" lvl="0" indent="0">
              <a:buNone/>
            </a:pPr>
            <a:r>
              <a:rPr lang="en-US" sz="2400" b="1" dirty="0" smtClean="0">
                <a:solidFill>
                  <a:srgbClr val="FF0066"/>
                </a:solidFill>
                <a:latin typeface="Arial" pitchFamily="34" charset="0"/>
                <a:cs typeface="Arial" pitchFamily="34" charset="0"/>
              </a:rPr>
              <a:t>Mức </a:t>
            </a:r>
            <a:r>
              <a:rPr lang="en-US" sz="2400" b="1" dirty="0">
                <a:solidFill>
                  <a:srgbClr val="FF0066"/>
                </a:solidFill>
                <a:latin typeface="Arial" pitchFamily="34" charset="0"/>
                <a:cs typeface="Arial" pitchFamily="34" charset="0"/>
              </a:rPr>
              <a:t>độ suy tủy xương ở </a:t>
            </a:r>
            <a:r>
              <a:rPr lang="en-US" sz="2400" b="1" dirty="0" smtClean="0">
                <a:solidFill>
                  <a:srgbClr val="FF0066"/>
                </a:solidFill>
                <a:latin typeface="Arial" pitchFamily="34" charset="0"/>
                <a:cs typeface="Arial" pitchFamily="34" charset="0"/>
              </a:rPr>
              <a:t>bệnh nhân:</a:t>
            </a:r>
            <a:endParaRPr lang="en-US" sz="2400" b="1" dirty="0">
              <a:solidFill>
                <a:srgbClr val="FF0066"/>
              </a:solidFill>
              <a:latin typeface="Arial" pitchFamily="34" charset="0"/>
              <a:cs typeface="Arial" pitchFamily="34" charset="0"/>
            </a:endParaRPr>
          </a:p>
          <a:p>
            <a:r>
              <a:rPr lang="vi-VN" sz="2400" dirty="0" smtClean="0">
                <a:solidFill>
                  <a:srgbClr val="0000CC"/>
                </a:solidFill>
                <a:cs typeface="Arial" panose="020B0604020202020204" pitchFamily="34" charset="0"/>
              </a:rPr>
              <a:t>Bảng Phân </a:t>
            </a:r>
            <a:r>
              <a:rPr lang="vi-VN" sz="2400" dirty="0">
                <a:solidFill>
                  <a:srgbClr val="0000CC"/>
                </a:solidFill>
                <a:cs typeface="Arial" panose="020B0604020202020204" pitchFamily="34" charset="0"/>
              </a:rPr>
              <a:t>loại mức độ suy tủy theo Williams Hematology 2016 như sau: </a:t>
            </a:r>
            <a:endParaRPr lang="en-US" sz="2400" dirty="0" smtClean="0">
              <a:solidFill>
                <a:srgbClr val="0000CC"/>
              </a:solidFill>
              <a:latin typeface="Arial" panose="020B0604020202020204" pitchFamily="34" charset="0"/>
              <a:cs typeface="Arial" panose="020B0604020202020204" pitchFamily="34" charset="0"/>
            </a:endParaRPr>
          </a:p>
          <a:p>
            <a:endParaRPr lang="en-US" sz="2400" dirty="0" smtClean="0">
              <a:solidFill>
                <a:srgbClr val="0000CC"/>
              </a:solidFill>
              <a:latin typeface="Arial" panose="020B0604020202020204" pitchFamily="34" charset="0"/>
              <a:cs typeface="Arial" panose="020B0604020202020204" pitchFamily="34" charset="0"/>
            </a:endParaRPr>
          </a:p>
          <a:p>
            <a:endParaRPr lang="vi-VN" sz="2400" dirty="0">
              <a:solidFill>
                <a:srgbClr val="0000CC"/>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633924522"/>
              </p:ext>
            </p:extLst>
          </p:nvPr>
        </p:nvGraphicFramePr>
        <p:xfrm>
          <a:off x="152400" y="1975356"/>
          <a:ext cx="8915400" cy="3282444"/>
        </p:xfrm>
        <a:graphic>
          <a:graphicData uri="http://schemas.openxmlformats.org/drawingml/2006/table">
            <a:tbl>
              <a:tblPr firstRow="1" firstCol="1" bandRow="1"/>
              <a:tblGrid>
                <a:gridCol w="1289402">
                  <a:extLst>
                    <a:ext uri="{9D8B030D-6E8A-4147-A177-3AD203B41FA5}">
                      <a16:colId xmlns="" xmlns:a16="http://schemas.microsoft.com/office/drawing/2014/main" val="2979403690"/>
                    </a:ext>
                  </a:extLst>
                </a:gridCol>
                <a:gridCol w="1453798">
                  <a:extLst>
                    <a:ext uri="{9D8B030D-6E8A-4147-A177-3AD203B41FA5}">
                      <a16:colId xmlns="" xmlns:a16="http://schemas.microsoft.com/office/drawing/2014/main" val="374784844"/>
                    </a:ext>
                  </a:extLst>
                </a:gridCol>
                <a:gridCol w="1385991">
                  <a:extLst>
                    <a:ext uri="{9D8B030D-6E8A-4147-A177-3AD203B41FA5}">
                      <a16:colId xmlns="" xmlns:a16="http://schemas.microsoft.com/office/drawing/2014/main" val="3568077196"/>
                    </a:ext>
                  </a:extLst>
                </a:gridCol>
                <a:gridCol w="1422632">
                  <a:extLst>
                    <a:ext uri="{9D8B030D-6E8A-4147-A177-3AD203B41FA5}">
                      <a16:colId xmlns="" xmlns:a16="http://schemas.microsoft.com/office/drawing/2014/main" val="3705658017"/>
                    </a:ext>
                  </a:extLst>
                </a:gridCol>
                <a:gridCol w="1423543">
                  <a:extLst>
                    <a:ext uri="{9D8B030D-6E8A-4147-A177-3AD203B41FA5}">
                      <a16:colId xmlns="" xmlns:a16="http://schemas.microsoft.com/office/drawing/2014/main" val="1639401328"/>
                    </a:ext>
                  </a:extLst>
                </a:gridCol>
                <a:gridCol w="1940034">
                  <a:extLst>
                    <a:ext uri="{9D8B030D-6E8A-4147-A177-3AD203B41FA5}">
                      <a16:colId xmlns="" xmlns:a16="http://schemas.microsoft.com/office/drawing/2014/main" val="3981202260"/>
                    </a:ext>
                  </a:extLst>
                </a:gridCol>
              </a:tblGrid>
              <a:tr h="820611">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Mức độ</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0"/>
                        </a:spcAft>
                      </a:pPr>
                      <a:r>
                        <a:rPr lang="en-US" sz="2200" b="0" dirty="0" err="1" smtClean="0">
                          <a:solidFill>
                            <a:srgbClr val="0000CC"/>
                          </a:solidFill>
                          <a:effectLst/>
                          <a:latin typeface="Arial" panose="020B0604020202020204" pitchFamily="34" charset="0"/>
                          <a:ea typeface="SimSun" panose="02010600030101010101" pitchFamily="2" charset="-122"/>
                          <a:cs typeface="Arial" panose="020B0604020202020204" pitchFamily="34" charset="0"/>
                        </a:rPr>
                        <a:t>Hb</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0"/>
                        </a:spcAft>
                      </a:pPr>
                      <a:r>
                        <a:rPr lang="vi-VN"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H</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C </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lưới</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0"/>
                        </a:spcAft>
                      </a:pPr>
                      <a:r>
                        <a:rPr lang="vi-VN" sz="2200" b="0" dirty="0" smtClean="0">
                          <a:solidFill>
                            <a:srgbClr val="0000CC"/>
                          </a:solidFill>
                          <a:effectLst/>
                          <a:latin typeface="Arial" panose="020B0604020202020204" pitchFamily="34" charset="0"/>
                          <a:ea typeface="Calibri" panose="020F0502020204030204" pitchFamily="34" charset="0"/>
                          <a:cs typeface="Arial" panose="020B0604020202020204" pitchFamily="34" charset="0"/>
                        </a:rPr>
                        <a:t>BC hạt</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Tiểu cầu</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Sinh thiết tủy</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 xmlns:a16="http://schemas.microsoft.com/office/drawing/2014/main" val="2466759060"/>
                  </a:ext>
                </a:extLst>
              </a:tr>
              <a:tr h="820611">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Trung bình</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100 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40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1">
                          <a:solidFill>
                            <a:srgbClr val="FF0000"/>
                          </a:solidFill>
                          <a:effectLst/>
                          <a:latin typeface="Arial" panose="020B0604020202020204" pitchFamily="34" charset="0"/>
                          <a:ea typeface="SimSun" panose="02010600030101010101" pitchFamily="2" charset="-122"/>
                          <a:cs typeface="Arial" panose="020B0604020202020204" pitchFamily="34" charset="0"/>
                        </a:rPr>
                        <a:t>&lt; </a:t>
                      </a:r>
                      <a:r>
                        <a:rPr lang="en-US" sz="2200" b="1" smtClean="0">
                          <a:solidFill>
                            <a:srgbClr val="FF0000"/>
                          </a:solidFill>
                          <a:effectLst/>
                          <a:latin typeface="Arial" panose="020B0604020202020204" pitchFamily="34" charset="0"/>
                          <a:ea typeface="SimSun" panose="02010600030101010101" pitchFamily="2" charset="-122"/>
                          <a:cs typeface="Arial" panose="020B0604020202020204" pitchFamily="34" charset="0"/>
                        </a:rPr>
                        <a:t>1,5 G/L</a:t>
                      </a:r>
                    </a:p>
                    <a:p>
                      <a:pPr algn="ctr">
                        <a:lnSpc>
                          <a:spcPct val="107000"/>
                        </a:lnSpc>
                        <a:spcAft>
                          <a:spcPts val="0"/>
                        </a:spcAft>
                      </a:pPr>
                      <a:r>
                        <a:rPr lang="en-US" sz="2200" b="1" smtClean="0">
                          <a:solidFill>
                            <a:srgbClr val="0000CC"/>
                          </a:solidFill>
                          <a:effectLst/>
                          <a:latin typeface="Arial" panose="020B0604020202020204" pitchFamily="34" charset="0"/>
                          <a:ea typeface="SimSun" panose="02010600030101010101" pitchFamily="2" charset="-122"/>
                          <a:cs typeface="Arial" panose="020B0604020202020204" pitchFamily="34" charset="0"/>
                        </a:rPr>
                        <a:t>(0,9</a:t>
                      </a:r>
                      <a:r>
                        <a:rPr lang="en-US" sz="2200" b="1" baseline="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 G/L)</a:t>
                      </a:r>
                      <a:endParaRPr lang="vi-VN" sz="2200" b="1"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50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lnSpc>
                          <a:spcPct val="107000"/>
                        </a:lnSpc>
                        <a:spcAft>
                          <a:spcPts val="0"/>
                        </a:spcAft>
                      </a:pPr>
                      <a:r>
                        <a:rPr lang="vi-VN" sz="2200" b="1" dirty="0">
                          <a:solidFill>
                            <a:srgbClr val="FF0000"/>
                          </a:solidFill>
                          <a:effectLst/>
                          <a:latin typeface="Arial" panose="020B0604020202020204" pitchFamily="34" charset="0"/>
                          <a:ea typeface="SimSun" panose="02010600030101010101" pitchFamily="2" charset="-122"/>
                          <a:cs typeface="Arial" panose="020B0604020202020204" pitchFamily="34" charset="0"/>
                        </a:rPr>
                        <a:t>Mật độ </a:t>
                      </a:r>
                      <a:endParaRPr lang="en-US" sz="2200" b="1" dirty="0" smtClean="0">
                        <a:solidFill>
                          <a:srgbClr val="FF0000"/>
                        </a:solidFill>
                        <a:effectLst/>
                        <a:latin typeface="Arial" panose="020B0604020202020204" pitchFamily="34" charset="0"/>
                        <a:ea typeface="SimSun" panose="02010600030101010101" pitchFamily="2" charset="-122"/>
                        <a:cs typeface="Arial" panose="020B0604020202020204" pitchFamily="34" charset="0"/>
                      </a:endParaRPr>
                    </a:p>
                    <a:p>
                      <a:pPr algn="just">
                        <a:lnSpc>
                          <a:spcPct val="107000"/>
                        </a:lnSpc>
                        <a:spcAft>
                          <a:spcPts val="0"/>
                        </a:spcAft>
                      </a:pPr>
                      <a:r>
                        <a:rPr lang="vi-VN" sz="2200" b="1" dirty="0" smtClean="0">
                          <a:solidFill>
                            <a:srgbClr val="FF0000"/>
                          </a:solidFill>
                          <a:effectLst/>
                          <a:latin typeface="Arial" panose="020B0604020202020204" pitchFamily="34" charset="0"/>
                          <a:ea typeface="SimSun" panose="02010600030101010101" pitchFamily="2" charset="-122"/>
                          <a:cs typeface="Arial" panose="020B0604020202020204" pitchFamily="34" charset="0"/>
                        </a:rPr>
                        <a:t>tế </a:t>
                      </a:r>
                      <a:r>
                        <a:rPr lang="vi-VN" sz="2200" b="1" dirty="0">
                          <a:solidFill>
                            <a:srgbClr val="FF0000"/>
                          </a:solidFill>
                          <a:effectLst/>
                          <a:latin typeface="Arial" panose="020B0604020202020204" pitchFamily="34" charset="0"/>
                          <a:ea typeface="SimSun" panose="02010600030101010101" pitchFamily="2" charset="-122"/>
                          <a:cs typeface="Arial" panose="020B0604020202020204" pitchFamily="34" charset="0"/>
                        </a:rPr>
                        <a:t>bào &lt; </a:t>
                      </a:r>
                      <a:r>
                        <a:rPr lang="vi-VN" sz="2200" b="1">
                          <a:solidFill>
                            <a:srgbClr val="FF0000"/>
                          </a:solidFill>
                          <a:effectLst/>
                          <a:latin typeface="Arial" panose="020B0604020202020204" pitchFamily="34" charset="0"/>
                          <a:ea typeface="SimSun" panose="02010600030101010101" pitchFamily="2" charset="-122"/>
                          <a:cs typeface="Arial" panose="020B0604020202020204" pitchFamily="34" charset="0"/>
                        </a:rPr>
                        <a:t>25</a:t>
                      </a:r>
                      <a:r>
                        <a:rPr lang="vi-VN" sz="2200" b="1" smtClean="0">
                          <a:solidFill>
                            <a:srgbClr val="FF0000"/>
                          </a:solidFill>
                          <a:effectLst/>
                          <a:latin typeface="Arial" panose="020B0604020202020204" pitchFamily="34" charset="0"/>
                          <a:ea typeface="SimSun" panose="02010600030101010101" pitchFamily="2" charset="-122"/>
                          <a:cs typeface="Arial" panose="020B0604020202020204" pitchFamily="34" charset="0"/>
                        </a:rPr>
                        <a:t>%</a:t>
                      </a:r>
                      <a:endParaRPr lang="en-US" sz="2200" b="1" smtClean="0">
                        <a:solidFill>
                          <a:srgbClr val="FF0000"/>
                        </a:solidFill>
                        <a:effectLst/>
                        <a:latin typeface="Arial" panose="020B0604020202020204" pitchFamily="34" charset="0"/>
                        <a:ea typeface="SimSun" panose="02010600030101010101" pitchFamily="2" charset="-122"/>
                        <a:cs typeface="Arial" panose="020B0604020202020204" pitchFamily="34" charset="0"/>
                      </a:endParaRPr>
                    </a:p>
                    <a:p>
                      <a:pPr algn="just">
                        <a:lnSpc>
                          <a:spcPct val="107000"/>
                        </a:lnSpc>
                        <a:spcAft>
                          <a:spcPts val="0"/>
                        </a:spcAft>
                      </a:pPr>
                      <a:r>
                        <a:rPr lang="en-US" sz="2200" b="1" smtClean="0">
                          <a:solidFill>
                            <a:srgbClr val="0000CC"/>
                          </a:solidFill>
                          <a:effectLst/>
                          <a:latin typeface="Arial" panose="020B0604020202020204" pitchFamily="34" charset="0"/>
                          <a:ea typeface="SimSun" panose="02010600030101010101" pitchFamily="2" charset="-122"/>
                          <a:cs typeface="Arial" panose="020B0604020202020204" pitchFamily="34" charset="0"/>
                        </a:rPr>
                        <a:t>(20%)</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 xmlns:a16="http://schemas.microsoft.com/office/drawing/2014/main" val="2174637898"/>
                  </a:ext>
                </a:extLst>
              </a:tr>
              <a:tr h="820611">
                <a:tc>
                  <a:txBody>
                    <a:bodyPr/>
                    <a:lstStyle/>
                    <a:p>
                      <a:pPr algn="ctr">
                        <a:lnSpc>
                          <a:spcPct val="107000"/>
                        </a:lnSpc>
                        <a:spcAft>
                          <a:spcPts val="0"/>
                        </a:spcAft>
                      </a:pPr>
                      <a:r>
                        <a:rPr lang="vi-VN" sz="2200" b="0">
                          <a:solidFill>
                            <a:srgbClr val="0000CC"/>
                          </a:solidFill>
                          <a:effectLst/>
                          <a:latin typeface="Arial" panose="020B0604020202020204" pitchFamily="34" charset="0"/>
                          <a:ea typeface="SimSun" panose="02010600030101010101" pitchFamily="2" charset="-122"/>
                          <a:cs typeface="Arial" panose="020B0604020202020204" pitchFamily="34" charset="0"/>
                        </a:rPr>
                        <a:t>Nặng</a:t>
                      </a:r>
                      <a:endParaRPr lang="vi-VN" sz="2200" b="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a:solidFill>
                            <a:srgbClr val="0000CC"/>
                          </a:solidFill>
                          <a:effectLst/>
                          <a:latin typeface="Arial" panose="020B0604020202020204" pitchFamily="34" charset="0"/>
                          <a:ea typeface="SimSun" panose="02010600030101010101" pitchFamily="2" charset="-122"/>
                          <a:cs typeface="Arial" panose="020B0604020202020204" pitchFamily="34" charset="0"/>
                        </a:rPr>
                        <a:t>&lt; 90 g/L</a:t>
                      </a:r>
                      <a:endParaRPr lang="vi-VN" sz="2200" b="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1" dirty="0">
                          <a:solidFill>
                            <a:srgbClr val="FF0000"/>
                          </a:solidFill>
                          <a:effectLst/>
                          <a:latin typeface="Arial" panose="020B0604020202020204" pitchFamily="34" charset="0"/>
                          <a:ea typeface="SimSun" panose="02010600030101010101" pitchFamily="2" charset="-122"/>
                          <a:cs typeface="Arial" panose="020B0604020202020204" pitchFamily="34" charset="0"/>
                        </a:rPr>
                        <a:t>&lt; 3</a:t>
                      </a:r>
                      <a:r>
                        <a:rPr lang="en-US" sz="2200" b="1">
                          <a:solidFill>
                            <a:srgbClr val="FF0000"/>
                          </a:solidFill>
                          <a:effectLst/>
                          <a:latin typeface="Arial" panose="020B0604020202020204" pitchFamily="34" charset="0"/>
                          <a:ea typeface="SimSun" panose="02010600030101010101" pitchFamily="2" charset="-122"/>
                          <a:cs typeface="Arial" panose="020B0604020202020204" pitchFamily="34" charset="0"/>
                        </a:rPr>
                        <a:t>0 </a:t>
                      </a:r>
                      <a:r>
                        <a:rPr lang="en-US" sz="2200" b="1" smtClean="0">
                          <a:solidFill>
                            <a:srgbClr val="FF0000"/>
                          </a:solidFill>
                          <a:effectLst/>
                          <a:latin typeface="Arial" panose="020B0604020202020204" pitchFamily="34" charset="0"/>
                          <a:ea typeface="SimSun" panose="02010600030101010101" pitchFamily="2" charset="-122"/>
                          <a:cs typeface="Arial" panose="020B0604020202020204" pitchFamily="34" charset="0"/>
                        </a:rPr>
                        <a:t>G/L</a:t>
                      </a:r>
                    </a:p>
                    <a:p>
                      <a:pPr algn="ctr">
                        <a:lnSpc>
                          <a:spcPct val="107000"/>
                        </a:lnSpc>
                        <a:spcAft>
                          <a:spcPts val="0"/>
                        </a:spcAft>
                      </a:pPr>
                      <a:r>
                        <a:rPr lang="en-US" sz="2200" b="1" smtClean="0">
                          <a:solidFill>
                            <a:srgbClr val="0000CC"/>
                          </a:solidFill>
                          <a:effectLst/>
                          <a:latin typeface="Arial" panose="020B0604020202020204" pitchFamily="34" charset="0"/>
                          <a:ea typeface="SimSun" panose="02010600030101010101" pitchFamily="2" charset="-122"/>
                          <a:cs typeface="Arial" panose="020B0604020202020204" pitchFamily="34" charset="0"/>
                        </a:rPr>
                        <a:t>(22 G/L)</a:t>
                      </a:r>
                      <a:endParaRPr lang="vi-VN" sz="2200" b="1"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07000"/>
                        </a:lnSpc>
                        <a:spcAft>
                          <a:spcPts val="0"/>
                        </a:spcAft>
                      </a:pPr>
                      <a:r>
                        <a:rPr lang="vi-VN" sz="2200" b="0">
                          <a:solidFill>
                            <a:srgbClr val="0000CC"/>
                          </a:solidFill>
                          <a:effectLst/>
                          <a:latin typeface="Arial" panose="020B0604020202020204" pitchFamily="34" charset="0"/>
                          <a:ea typeface="SimSun" panose="02010600030101010101" pitchFamily="2" charset="-122"/>
                          <a:cs typeface="Arial" panose="020B0604020202020204" pitchFamily="34" charset="0"/>
                        </a:rPr>
                        <a:t>&lt; </a:t>
                      </a:r>
                      <a:r>
                        <a:rPr lang="vi-VN" sz="2200" b="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0</a:t>
                      </a:r>
                      <a:r>
                        <a:rPr lang="en-US" sz="2200" b="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,5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3</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0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vi-VN"/>
                    </a:p>
                  </a:txBody>
                  <a:tcPr/>
                </a:tc>
                <a:extLst>
                  <a:ext uri="{0D108BD9-81ED-4DB2-BD59-A6C34878D82A}">
                    <a16:rowId xmlns="" xmlns:a16="http://schemas.microsoft.com/office/drawing/2014/main" val="1277454455"/>
                  </a:ext>
                </a:extLst>
              </a:tr>
              <a:tr h="820611">
                <a:tc>
                  <a:txBody>
                    <a:bodyPr/>
                    <a:lstStyle/>
                    <a:p>
                      <a:pPr algn="ctr">
                        <a:lnSpc>
                          <a:spcPct val="107000"/>
                        </a:lnSpc>
                        <a:spcAft>
                          <a:spcPts val="0"/>
                        </a:spcAft>
                      </a:pPr>
                      <a:r>
                        <a:rPr lang="vi-VN" sz="2200" b="0">
                          <a:solidFill>
                            <a:srgbClr val="0000CC"/>
                          </a:solidFill>
                          <a:effectLst/>
                          <a:latin typeface="Arial" panose="020B0604020202020204" pitchFamily="34" charset="0"/>
                          <a:ea typeface="SimSun" panose="02010600030101010101" pitchFamily="2" charset="-122"/>
                          <a:cs typeface="Arial" panose="020B0604020202020204" pitchFamily="34" charset="0"/>
                        </a:rPr>
                        <a:t>Rất nặng</a:t>
                      </a:r>
                      <a:endParaRPr lang="vi-VN" sz="2200" b="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1" dirty="0">
                          <a:solidFill>
                            <a:srgbClr val="FF0000"/>
                          </a:solidFill>
                          <a:effectLst/>
                          <a:latin typeface="Arial" panose="020B0604020202020204" pitchFamily="34" charset="0"/>
                          <a:ea typeface="SimSun" panose="02010600030101010101" pitchFamily="2" charset="-122"/>
                          <a:cs typeface="Arial" panose="020B0604020202020204" pitchFamily="34" charset="0"/>
                        </a:rPr>
                        <a:t>&lt; </a:t>
                      </a:r>
                      <a:r>
                        <a:rPr lang="vi-VN" sz="2200" b="1">
                          <a:solidFill>
                            <a:srgbClr val="FF0000"/>
                          </a:solidFill>
                          <a:effectLst/>
                          <a:latin typeface="Arial" panose="020B0604020202020204" pitchFamily="34" charset="0"/>
                          <a:ea typeface="SimSun" panose="02010600030101010101" pitchFamily="2" charset="-122"/>
                          <a:cs typeface="Arial" panose="020B0604020202020204" pitchFamily="34" charset="0"/>
                        </a:rPr>
                        <a:t>80 </a:t>
                      </a:r>
                      <a:r>
                        <a:rPr lang="vi-VN" sz="2200" b="1" smtClean="0">
                          <a:solidFill>
                            <a:srgbClr val="FF0000"/>
                          </a:solidFill>
                          <a:effectLst/>
                          <a:latin typeface="Arial" panose="020B0604020202020204" pitchFamily="34" charset="0"/>
                          <a:ea typeface="SimSun" panose="02010600030101010101" pitchFamily="2" charset="-122"/>
                          <a:cs typeface="Arial" panose="020B0604020202020204" pitchFamily="34" charset="0"/>
                        </a:rPr>
                        <a:t>g/L</a:t>
                      </a:r>
                      <a:endParaRPr lang="en-US" sz="2200" b="1" smtClean="0">
                        <a:solidFill>
                          <a:srgbClr val="FF0000"/>
                        </a:solidFill>
                        <a:effectLst/>
                        <a:latin typeface="Arial" panose="020B0604020202020204" pitchFamily="34" charset="0"/>
                        <a:ea typeface="SimSun" panose="02010600030101010101" pitchFamily="2" charset="-122"/>
                        <a:cs typeface="Arial" panose="020B0604020202020204" pitchFamily="34" charset="0"/>
                      </a:endParaRPr>
                    </a:p>
                    <a:p>
                      <a:pPr algn="ctr">
                        <a:lnSpc>
                          <a:spcPct val="107000"/>
                        </a:lnSpc>
                        <a:spcAft>
                          <a:spcPts val="0"/>
                        </a:spcAft>
                      </a:pPr>
                      <a:r>
                        <a:rPr lang="en-US" sz="2200" b="1" smtClean="0">
                          <a:solidFill>
                            <a:srgbClr val="0000CC"/>
                          </a:solidFill>
                          <a:effectLst/>
                          <a:latin typeface="Arial" panose="020B0604020202020204" pitchFamily="34" charset="0"/>
                          <a:ea typeface="SimSun" panose="02010600030101010101" pitchFamily="2" charset="-122"/>
                          <a:cs typeface="Arial" panose="020B0604020202020204" pitchFamily="34" charset="0"/>
                        </a:rPr>
                        <a:t>(67 g/l)</a:t>
                      </a:r>
                      <a:endParaRPr lang="vi-VN" sz="2200" b="1"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2</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0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vi-VN" sz="2200" b="0">
                          <a:solidFill>
                            <a:srgbClr val="0000CC"/>
                          </a:solidFill>
                          <a:effectLst/>
                          <a:latin typeface="Arial" panose="020B0604020202020204" pitchFamily="34" charset="0"/>
                          <a:ea typeface="SimSun" panose="02010600030101010101" pitchFamily="2" charset="-122"/>
                          <a:cs typeface="Arial" panose="020B0604020202020204" pitchFamily="34" charset="0"/>
                        </a:rPr>
                        <a:t>&lt; </a:t>
                      </a:r>
                      <a:r>
                        <a:rPr lang="vi-VN" sz="2200" b="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0</a:t>
                      </a:r>
                      <a:r>
                        <a:rPr lang="en-US" sz="2200" b="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a:t>
                      </a:r>
                      <a:r>
                        <a:rPr lang="vi-VN" sz="2200" b="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2</a:t>
                      </a:r>
                      <a:r>
                        <a:rPr lang="en-US" sz="2200" b="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 </a:t>
                      </a:r>
                      <a:r>
                        <a:rPr lang="en-US" sz="2200" b="0" dirty="0" smtClean="0">
                          <a:solidFill>
                            <a:srgbClr val="0000CC"/>
                          </a:solidFill>
                          <a:effectLst/>
                          <a:latin typeface="Arial" panose="020B0604020202020204" pitchFamily="34" charset="0"/>
                          <a:ea typeface="SimSun" panose="02010600030101010101" pitchFamily="2" charset="-122"/>
                          <a:cs typeface="Arial" panose="020B0604020202020204" pitchFamily="34" charset="0"/>
                        </a:rPr>
                        <a:t>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1" dirty="0">
                          <a:solidFill>
                            <a:srgbClr val="FF0000"/>
                          </a:solidFill>
                          <a:effectLst/>
                          <a:latin typeface="Arial" panose="020B0604020202020204" pitchFamily="34" charset="0"/>
                          <a:ea typeface="SimSun" panose="02010600030101010101" pitchFamily="2" charset="-122"/>
                          <a:cs typeface="Arial" panose="020B0604020202020204" pitchFamily="34" charset="0"/>
                        </a:rPr>
                        <a:t>&lt; 2</a:t>
                      </a:r>
                      <a:r>
                        <a:rPr lang="en-US" sz="2200" b="1">
                          <a:solidFill>
                            <a:srgbClr val="FF0000"/>
                          </a:solidFill>
                          <a:effectLst/>
                          <a:latin typeface="Arial" panose="020B0604020202020204" pitchFamily="34" charset="0"/>
                          <a:ea typeface="SimSun" panose="02010600030101010101" pitchFamily="2" charset="-122"/>
                          <a:cs typeface="Arial" panose="020B0604020202020204" pitchFamily="34" charset="0"/>
                        </a:rPr>
                        <a:t>0 </a:t>
                      </a:r>
                      <a:r>
                        <a:rPr lang="en-US" sz="2200" b="1" smtClean="0">
                          <a:solidFill>
                            <a:srgbClr val="FF0000"/>
                          </a:solidFill>
                          <a:effectLst/>
                          <a:latin typeface="Arial" panose="020B0604020202020204" pitchFamily="34" charset="0"/>
                          <a:ea typeface="SimSun" panose="02010600030101010101" pitchFamily="2" charset="-122"/>
                          <a:cs typeface="Arial" panose="020B0604020202020204" pitchFamily="34" charset="0"/>
                        </a:rPr>
                        <a:t>G/L</a:t>
                      </a:r>
                    </a:p>
                    <a:p>
                      <a:pPr algn="ctr">
                        <a:lnSpc>
                          <a:spcPct val="107000"/>
                        </a:lnSpc>
                        <a:spcAft>
                          <a:spcPts val="0"/>
                        </a:spcAft>
                      </a:pPr>
                      <a:r>
                        <a:rPr lang="en-US" sz="2200" b="1" smtClean="0">
                          <a:solidFill>
                            <a:srgbClr val="0000CC"/>
                          </a:solidFill>
                          <a:effectLst/>
                          <a:latin typeface="Arial" panose="020B0604020202020204" pitchFamily="34" charset="0"/>
                          <a:ea typeface="SimSun" panose="02010600030101010101" pitchFamily="2" charset="-122"/>
                          <a:cs typeface="Arial" panose="020B0604020202020204" pitchFamily="34" charset="0"/>
                        </a:rPr>
                        <a:t>(16 G/L)</a:t>
                      </a:r>
                      <a:endParaRPr lang="vi-VN" sz="2200" b="1"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vMerge="1">
                  <a:txBody>
                    <a:bodyPr/>
                    <a:lstStyle/>
                    <a:p>
                      <a:endParaRPr lang="vi-VN"/>
                    </a:p>
                  </a:txBody>
                  <a:tcPr/>
                </a:tc>
                <a:extLst>
                  <a:ext uri="{0D108BD9-81ED-4DB2-BD59-A6C34878D82A}">
                    <a16:rowId xmlns="" xmlns:a16="http://schemas.microsoft.com/office/drawing/2014/main" val="2803470378"/>
                  </a:ext>
                </a:extLst>
              </a:tr>
            </a:tbl>
          </a:graphicData>
        </a:graphic>
      </p:graphicFrame>
      <p:sp>
        <p:nvSpPr>
          <p:cNvPr id="2" name="Rectangle 1"/>
          <p:cNvSpPr/>
          <p:nvPr/>
        </p:nvSpPr>
        <p:spPr>
          <a:xfrm>
            <a:off x="304800" y="5442668"/>
            <a:ext cx="5479385" cy="424732"/>
          </a:xfrm>
          <a:prstGeom prst="rect">
            <a:avLst/>
          </a:prstGeom>
        </p:spPr>
        <p:txBody>
          <a:bodyPr wrap="none">
            <a:spAutoFit/>
          </a:bodyPr>
          <a:lstStyle/>
          <a:p>
            <a:pPr lvl="0" defTabSz="685800">
              <a:lnSpc>
                <a:spcPct val="90000"/>
              </a:lnSpc>
              <a:spcBef>
                <a:spcPts val="750"/>
              </a:spcBef>
            </a:pPr>
            <a:r>
              <a:rPr lang="en-US" sz="2400" b="1" i="1" dirty="0" smtClean="0">
                <a:solidFill>
                  <a:srgbClr val="FF0000"/>
                </a:solidFill>
                <a:latin typeface="Arial" panose="020B0604020202020204" pitchFamily="34" charset="0"/>
                <a:cs typeface="Arial" panose="020B0604020202020204" pitchFamily="34" charset="0"/>
              </a:rPr>
              <a:t>KL: Suy </a:t>
            </a:r>
            <a:r>
              <a:rPr lang="en-US" sz="2400" b="1" i="1" dirty="0">
                <a:solidFill>
                  <a:srgbClr val="FF0000"/>
                </a:solidFill>
                <a:latin typeface="Arial" panose="020B0604020202020204" pitchFamily="34" charset="0"/>
                <a:cs typeface="Arial" panose="020B0604020202020204" pitchFamily="34" charset="0"/>
              </a:rPr>
              <a:t>tủy xương mức độ </a:t>
            </a:r>
            <a:r>
              <a:rPr lang="en-US" sz="2400" b="1" i="1" dirty="0" smtClean="0">
                <a:solidFill>
                  <a:srgbClr val="FF0000"/>
                </a:solidFill>
                <a:latin typeface="Arial" panose="020B0604020202020204" pitchFamily="34" charset="0"/>
                <a:cs typeface="Arial" panose="020B0604020202020204" pitchFamily="34" charset="0"/>
              </a:rPr>
              <a:t>rất nặng</a:t>
            </a:r>
            <a:endParaRPr lang="vi-VN" sz="2400" b="1" i="1" dirty="0">
              <a:solidFill>
                <a:srgbClr val="FF0000"/>
              </a:solidFill>
              <a:cs typeface="Arial" panose="020B0604020202020204" pitchFamily="34" charset="0"/>
            </a:endParaRPr>
          </a:p>
        </p:txBody>
      </p:sp>
    </p:spTree>
    <p:extLst>
      <p:ext uri="{BB962C8B-B14F-4D97-AF65-F5344CB8AC3E}">
        <p14:creationId xmlns:p14="http://schemas.microsoft.com/office/powerpoint/2010/main" val="31009089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33400"/>
            <a:ext cx="8610600" cy="4351338"/>
          </a:xfrm>
        </p:spPr>
        <p:txBody>
          <a:bodyPr>
            <a:normAutofit/>
          </a:bodyPr>
          <a:lstStyle/>
          <a:p>
            <a:pPr marL="0" indent="0">
              <a:buNone/>
            </a:pPr>
            <a:r>
              <a:rPr lang="en-US" sz="2400" b="1" u="sng" dirty="0">
                <a:solidFill>
                  <a:srgbClr val="0000CC"/>
                </a:solidFill>
                <a:latin typeface="Arial" pitchFamily="34" charset="0"/>
                <a:cs typeface="Arial" pitchFamily="34" charset="0"/>
              </a:rPr>
              <a:t>CÂU HỎI </a:t>
            </a:r>
            <a:r>
              <a:rPr lang="en-US" sz="2400" b="1" u="sng" dirty="0" smtClean="0">
                <a:solidFill>
                  <a:srgbClr val="0000CC"/>
                </a:solidFill>
                <a:latin typeface="Arial" pitchFamily="34" charset="0"/>
                <a:cs typeface="Arial" pitchFamily="34" charset="0"/>
              </a:rPr>
              <a:t>15</a:t>
            </a:r>
            <a:r>
              <a:rPr lang="en-US" sz="2400" b="1" dirty="0" smtClean="0">
                <a:solidFill>
                  <a:srgbClr val="0000CC"/>
                </a:solidFill>
                <a:latin typeface="Arial" pitchFamily="34" charset="0"/>
                <a:cs typeface="Arial" pitchFamily="34" charset="0"/>
              </a:rPr>
              <a:t>: </a:t>
            </a:r>
            <a:endParaRPr lang="en-US" sz="2400" b="1" dirty="0">
              <a:solidFill>
                <a:srgbClr val="0000CC"/>
              </a:solidFill>
              <a:latin typeface="Arial" pitchFamily="34" charset="0"/>
              <a:cs typeface="Arial" pitchFamily="34" charset="0"/>
            </a:endParaRPr>
          </a:p>
          <a:p>
            <a:pPr marL="0" lvl="0" indent="0">
              <a:buNone/>
            </a:pPr>
            <a:r>
              <a:rPr lang="en-US" sz="2400" b="1" dirty="0" smtClean="0">
                <a:solidFill>
                  <a:srgbClr val="FF0066"/>
                </a:solidFill>
                <a:latin typeface="Arial" pitchFamily="34" charset="0"/>
                <a:cs typeface="Arial" pitchFamily="34" charset="0"/>
              </a:rPr>
              <a:t>Nguyên nhân Suy tủy </a:t>
            </a:r>
            <a:r>
              <a:rPr lang="en-US" sz="2400" b="1" dirty="0">
                <a:solidFill>
                  <a:srgbClr val="FF0066"/>
                </a:solidFill>
                <a:latin typeface="Arial" pitchFamily="34" charset="0"/>
                <a:cs typeface="Arial" pitchFamily="34" charset="0"/>
              </a:rPr>
              <a:t>xương </a:t>
            </a:r>
            <a:r>
              <a:rPr lang="en-US" sz="2400" b="1" dirty="0" smtClean="0">
                <a:solidFill>
                  <a:srgbClr val="FF0066"/>
                </a:solidFill>
                <a:latin typeface="Arial" pitchFamily="34" charset="0"/>
                <a:cs typeface="Arial" pitchFamily="34" charset="0"/>
              </a:rPr>
              <a:t>của bệnh nhân này là gì?</a:t>
            </a:r>
            <a:endParaRPr lang="en-US" sz="2400" b="1" dirty="0">
              <a:solidFill>
                <a:srgbClr val="FF0066"/>
              </a:solidFill>
              <a:latin typeface="Arial" pitchFamily="34" charset="0"/>
              <a:cs typeface="Arial" pitchFamily="34" charset="0"/>
            </a:endParaRPr>
          </a:p>
          <a:p>
            <a:pPr marL="0" indent="0">
              <a:buNone/>
            </a:pPr>
            <a:endParaRPr lang="en-US" sz="2400" b="1" dirty="0">
              <a:solidFill>
                <a:srgbClr val="FF0066"/>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52</a:t>
            </a:fld>
            <a:endParaRPr lang="en-US"/>
          </a:p>
        </p:txBody>
      </p:sp>
    </p:spTree>
    <p:extLst>
      <p:ext uri="{BB962C8B-B14F-4D97-AF65-F5344CB8AC3E}">
        <p14:creationId xmlns:p14="http://schemas.microsoft.com/office/powerpoint/2010/main" val="23184919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915400" cy="6492876"/>
          </a:xfrm>
        </p:spPr>
        <p:txBody>
          <a:bodyPr>
            <a:normAutofit lnSpcReduction="10000"/>
          </a:bodyPr>
          <a:lstStyle/>
          <a:p>
            <a:pPr marL="0" indent="0" algn="just">
              <a:buNone/>
            </a:pPr>
            <a:r>
              <a:rPr lang="en-US" sz="2400" b="1" u="sng" dirty="0">
                <a:solidFill>
                  <a:srgbClr val="0000CC"/>
                </a:solidFill>
                <a:latin typeface="Arial" pitchFamily="34" charset="0"/>
                <a:cs typeface="Arial" pitchFamily="34" charset="0"/>
              </a:rPr>
              <a:t>CÂU HỎI </a:t>
            </a:r>
            <a:r>
              <a:rPr lang="en-US" sz="2400" b="1" u="sng" dirty="0" smtClean="0">
                <a:solidFill>
                  <a:srgbClr val="0000CC"/>
                </a:solidFill>
                <a:latin typeface="Arial" pitchFamily="34" charset="0"/>
                <a:cs typeface="Arial" pitchFamily="34" charset="0"/>
              </a:rPr>
              <a:t>15</a:t>
            </a:r>
            <a:r>
              <a:rPr lang="en-US" sz="2400" b="1" dirty="0" smtClean="0">
                <a:solidFill>
                  <a:srgbClr val="0000CC"/>
                </a:solidFill>
                <a:latin typeface="Arial" pitchFamily="34" charset="0"/>
                <a:cs typeface="Arial" pitchFamily="34" charset="0"/>
              </a:rPr>
              <a:t>: </a:t>
            </a:r>
            <a:endParaRPr lang="en-US" sz="2400" b="1" dirty="0">
              <a:solidFill>
                <a:srgbClr val="0000CC"/>
              </a:solidFill>
              <a:latin typeface="Arial" pitchFamily="34" charset="0"/>
              <a:cs typeface="Arial" pitchFamily="34" charset="0"/>
            </a:endParaRPr>
          </a:p>
          <a:p>
            <a:pPr marL="0" lvl="0" indent="0">
              <a:buNone/>
            </a:pPr>
            <a:r>
              <a:rPr lang="en-US" sz="2400" b="1" dirty="0" smtClean="0">
                <a:solidFill>
                  <a:srgbClr val="FF0066"/>
                </a:solidFill>
                <a:latin typeface="Arial" pitchFamily="34" charset="0"/>
                <a:cs typeface="Arial" pitchFamily="34" charset="0"/>
              </a:rPr>
              <a:t>Nguyên </a:t>
            </a:r>
            <a:r>
              <a:rPr lang="en-US" sz="2400" b="1" dirty="0">
                <a:solidFill>
                  <a:srgbClr val="FF0066"/>
                </a:solidFill>
                <a:latin typeface="Arial" pitchFamily="34" charset="0"/>
                <a:cs typeface="Arial" pitchFamily="34" charset="0"/>
              </a:rPr>
              <a:t>nhân Suy tủy xương của bệnh nhân này </a:t>
            </a:r>
            <a:r>
              <a:rPr lang="en-US" sz="2400" b="1" dirty="0" smtClean="0">
                <a:solidFill>
                  <a:srgbClr val="FF0066"/>
                </a:solidFill>
                <a:latin typeface="Arial" pitchFamily="34" charset="0"/>
                <a:cs typeface="Arial" pitchFamily="34" charset="0"/>
              </a:rPr>
              <a:t>là:</a:t>
            </a:r>
            <a:endParaRPr lang="en-US" sz="2400" b="1" dirty="0">
              <a:solidFill>
                <a:srgbClr val="FF0066"/>
              </a:solidFill>
              <a:latin typeface="Arial" pitchFamily="34" charset="0"/>
              <a:cs typeface="Arial" pitchFamily="34" charset="0"/>
            </a:endParaRPr>
          </a:p>
          <a:p>
            <a:pPr>
              <a:buFontTx/>
              <a:buChar char="-"/>
            </a:pPr>
            <a:r>
              <a:rPr lang="en-US" sz="2400" b="1" dirty="0" smtClean="0">
                <a:solidFill>
                  <a:srgbClr val="FF0000"/>
                </a:solidFill>
                <a:latin typeface="Arial" panose="020B0604020202020204" pitchFamily="34" charset="0"/>
                <a:cs typeface="Arial" panose="020B0604020202020204" pitchFamily="34" charset="0"/>
              </a:rPr>
              <a:t>Di </a:t>
            </a:r>
            <a:r>
              <a:rPr lang="en-US" sz="2400" b="1" dirty="0">
                <a:solidFill>
                  <a:srgbClr val="FF0000"/>
                </a:solidFill>
                <a:latin typeface="Arial" panose="020B0604020202020204" pitchFamily="34" charset="0"/>
                <a:cs typeface="Arial" panose="020B0604020202020204" pitchFamily="34" charset="0"/>
              </a:rPr>
              <a:t>truyền: </a:t>
            </a:r>
            <a:r>
              <a:rPr lang="en-US" sz="2400" dirty="0" smtClean="0">
                <a:solidFill>
                  <a:srgbClr val="0000CC"/>
                </a:solidFill>
                <a:latin typeface="Arial" panose="020B0604020202020204" pitchFamily="34" charset="0"/>
                <a:cs typeface="Arial" panose="020B0604020202020204" pitchFamily="34" charset="0"/>
              </a:rPr>
              <a:t>bệnh thiếu máu </a:t>
            </a:r>
            <a:r>
              <a:rPr lang="en-US" sz="2400" dirty="0" err="1" smtClean="0">
                <a:solidFill>
                  <a:srgbClr val="0000CC"/>
                </a:solidFill>
                <a:latin typeface="Arial" panose="020B0604020202020204" pitchFamily="34" charset="0"/>
                <a:cs typeface="Arial" panose="020B0604020202020204" pitchFamily="34" charset="0"/>
              </a:rPr>
              <a:t>Fanconi</a:t>
            </a:r>
            <a:r>
              <a:rPr lang="en-US" sz="2400" dirty="0" smtClean="0">
                <a:solidFill>
                  <a:srgbClr val="0000CC"/>
                </a:solidFill>
                <a:latin typeface="Arial" panose="020B0604020202020204" pitchFamily="34" charset="0"/>
                <a:cs typeface="Arial" panose="020B0604020202020204" pitchFamily="34" charset="0"/>
              </a:rPr>
              <a:t>, loạn sừng bẩm sinh,  hội chứng </a:t>
            </a:r>
            <a:r>
              <a:rPr lang="en-US" sz="2400" dirty="0" err="1" smtClean="0">
                <a:solidFill>
                  <a:srgbClr val="0000CC"/>
                </a:solidFill>
                <a:latin typeface="Arial" panose="020B0604020202020204" pitchFamily="34" charset="0"/>
                <a:cs typeface="Arial" panose="020B0604020202020204" pitchFamily="34" charset="0"/>
              </a:rPr>
              <a:t>Shwachman</a:t>
            </a:r>
            <a:r>
              <a:rPr lang="en-US" sz="2400" dirty="0" smtClean="0">
                <a:solidFill>
                  <a:srgbClr val="0000CC"/>
                </a:solidFill>
                <a:latin typeface="Arial" panose="020B0604020202020204" pitchFamily="34" charset="0"/>
                <a:cs typeface="Arial" panose="020B0604020202020204" pitchFamily="34" charset="0"/>
              </a:rPr>
              <a:t>- Diamond </a:t>
            </a:r>
          </a:p>
          <a:p>
            <a:pPr>
              <a:buFontTx/>
              <a:buChar char="-"/>
            </a:pPr>
            <a:r>
              <a:rPr lang="en-US" sz="2400" b="1" dirty="0" smtClean="0">
                <a:solidFill>
                  <a:srgbClr val="FF0000"/>
                </a:solidFill>
                <a:latin typeface="Arial" panose="020B0604020202020204" pitchFamily="34" charset="0"/>
                <a:cs typeface="Arial" panose="020B0604020202020204" pitchFamily="34" charset="0"/>
              </a:rPr>
              <a:t>Mắc phải:</a:t>
            </a:r>
          </a:p>
          <a:p>
            <a:pPr marL="457200" indent="-457200">
              <a:buAutoNum type="arabicPeriod"/>
            </a:pPr>
            <a:r>
              <a:rPr lang="en-US" sz="2400" dirty="0" smtClean="0">
                <a:solidFill>
                  <a:srgbClr val="0000CC"/>
                </a:solidFill>
                <a:latin typeface="Arial" panose="020B0604020202020204" pitchFamily="34" charset="0"/>
                <a:cs typeface="Arial" panose="020B0604020202020204" pitchFamily="34" charset="0"/>
              </a:rPr>
              <a:t>Nhiễm trùng</a:t>
            </a:r>
          </a:p>
          <a:p>
            <a:pPr marL="457200" indent="-457200">
              <a:buAutoNum type="arabicPeriod"/>
            </a:pPr>
            <a:r>
              <a:rPr lang="en-US" sz="2400" dirty="0" smtClean="0">
                <a:solidFill>
                  <a:srgbClr val="0000CC"/>
                </a:solidFill>
                <a:latin typeface="Arial" panose="020B0604020202020204" pitchFamily="34" charset="0"/>
                <a:cs typeface="Arial" panose="020B0604020202020204" pitchFamily="34" charset="0"/>
              </a:rPr>
              <a:t>Siêu vi: EBV</a:t>
            </a:r>
            <a:r>
              <a:rPr lang="en-US" sz="2400" dirty="0">
                <a:solidFill>
                  <a:srgbClr val="0000CC"/>
                </a:solidFill>
                <a:latin typeface="Arial" panose="020B0604020202020204" pitchFamily="34" charset="0"/>
                <a:cs typeface="Arial" panose="020B0604020202020204" pitchFamily="34" charset="0"/>
              </a:rPr>
              <a:t>, </a:t>
            </a:r>
            <a:r>
              <a:rPr lang="en-US" sz="2400" dirty="0" smtClean="0">
                <a:solidFill>
                  <a:srgbClr val="0000CC"/>
                </a:solidFill>
                <a:latin typeface="Arial" panose="020B0604020202020204" pitchFamily="34" charset="0"/>
                <a:cs typeface="Arial" panose="020B0604020202020204" pitchFamily="34" charset="0"/>
              </a:rPr>
              <a:t>virus viêm gan non -A</a:t>
            </a:r>
            <a:r>
              <a:rPr lang="en-US" sz="2400" dirty="0">
                <a:solidFill>
                  <a:srgbClr val="0000CC"/>
                </a:solidFill>
                <a:latin typeface="Arial" panose="020B0604020202020204" pitchFamily="34" charset="0"/>
                <a:cs typeface="Arial" panose="020B0604020202020204" pitchFamily="34" charset="0"/>
              </a:rPr>
              <a:t>, -B, -C, -D, -E, or </a:t>
            </a:r>
            <a:r>
              <a:rPr lang="en-US" sz="2400" dirty="0" smtClean="0">
                <a:solidFill>
                  <a:srgbClr val="0000CC"/>
                </a:solidFill>
                <a:latin typeface="Arial" panose="020B0604020202020204" pitchFamily="34" charset="0"/>
                <a:cs typeface="Arial" panose="020B0604020202020204" pitchFamily="34" charset="0"/>
              </a:rPr>
              <a:t>–G, HIV </a:t>
            </a:r>
            <a:endParaRPr lang="en-US" sz="2400" dirty="0">
              <a:solidFill>
                <a:srgbClr val="0000CC"/>
              </a:solidFill>
              <a:latin typeface="Arial" panose="020B0604020202020204" pitchFamily="34" charset="0"/>
              <a:cs typeface="Arial" panose="020B0604020202020204" pitchFamily="34" charset="0"/>
            </a:endParaRPr>
          </a:p>
          <a:p>
            <a:pPr marL="457200" indent="-457200">
              <a:buFont typeface="Arial" panose="020B0604020202020204" pitchFamily="34" charset="0"/>
              <a:buAutoNum type="arabicPeriod"/>
            </a:pPr>
            <a:r>
              <a:rPr lang="en-US" sz="2400" dirty="0" smtClean="0">
                <a:solidFill>
                  <a:srgbClr val="0000CC"/>
                </a:solidFill>
                <a:latin typeface="Arial" panose="020B0604020202020204" pitchFamily="34" charset="0"/>
                <a:cs typeface="Arial" panose="020B0604020202020204" pitchFamily="34" charset="0"/>
              </a:rPr>
              <a:t>Thuốc: chloramphenicol, thuốc hóa trị gây độc tế bào</a:t>
            </a:r>
          </a:p>
          <a:p>
            <a:pPr marL="457200" indent="-457200">
              <a:buFont typeface="Arial" panose="020B0604020202020204" pitchFamily="34" charset="0"/>
              <a:buAutoNum type="arabicPeriod"/>
            </a:pPr>
            <a:r>
              <a:rPr lang="en-US" sz="2400" dirty="0" smtClean="0">
                <a:solidFill>
                  <a:srgbClr val="0000CC"/>
                </a:solidFill>
                <a:latin typeface="Arial" panose="020B0604020202020204" pitchFamily="34" charset="0"/>
                <a:cs typeface="Arial" panose="020B0604020202020204" pitchFamily="34" charset="0"/>
              </a:rPr>
              <a:t>Hóa chất: benzene, thuốc trừ </a:t>
            </a:r>
            <a:r>
              <a:rPr lang="en-US" sz="2400" dirty="0">
                <a:solidFill>
                  <a:srgbClr val="0000CC"/>
                </a:solidFill>
                <a:latin typeface="Arial" panose="020B0604020202020204" pitchFamily="34" charset="0"/>
                <a:cs typeface="Arial" panose="020B0604020202020204" pitchFamily="34" charset="0"/>
              </a:rPr>
              <a:t>sâu </a:t>
            </a:r>
            <a:r>
              <a:rPr lang="en-US" sz="2400" dirty="0" smtClean="0">
                <a:solidFill>
                  <a:srgbClr val="0000CC"/>
                </a:solidFill>
                <a:latin typeface="Arial" panose="020B0604020202020204" pitchFamily="34" charset="0"/>
                <a:cs typeface="Arial" panose="020B0604020202020204" pitchFamily="34" charset="0"/>
              </a:rPr>
              <a:t>(organochlorine, organophosphate)…</a:t>
            </a:r>
            <a:endParaRPr lang="en-US" sz="2400" dirty="0">
              <a:solidFill>
                <a:srgbClr val="0000CC"/>
              </a:solidFill>
              <a:latin typeface="Arial" panose="020B0604020202020204" pitchFamily="34" charset="0"/>
              <a:cs typeface="Arial" panose="020B0604020202020204" pitchFamily="34" charset="0"/>
            </a:endParaRPr>
          </a:p>
          <a:p>
            <a:pPr marL="457200" indent="-457200">
              <a:buFont typeface="Arial" panose="020B0604020202020204" pitchFamily="34" charset="0"/>
              <a:buAutoNum type="arabicPeriod"/>
            </a:pPr>
            <a:r>
              <a:rPr lang="en-US" sz="2400" dirty="0">
                <a:solidFill>
                  <a:srgbClr val="0000CC"/>
                </a:solidFill>
                <a:latin typeface="Arial" panose="020B0604020202020204" pitchFamily="34" charset="0"/>
                <a:cs typeface="Arial" panose="020B0604020202020204" pitchFamily="34" charset="0"/>
              </a:rPr>
              <a:t>Tia xạ</a:t>
            </a:r>
          </a:p>
          <a:p>
            <a:pPr marL="457200" indent="-457200">
              <a:buAutoNum type="arabicPeriod"/>
            </a:pPr>
            <a:r>
              <a:rPr lang="en-US" sz="2400" dirty="0" smtClean="0">
                <a:solidFill>
                  <a:srgbClr val="0000CC"/>
                </a:solidFill>
                <a:latin typeface="Arial" panose="020B0604020202020204" pitchFamily="34" charset="0"/>
                <a:cs typeface="Arial" panose="020B0604020202020204" pitchFamily="34" charset="0"/>
              </a:rPr>
              <a:t>Bệnh tự miễn, mô liên kết: Lupus, Viêm khớp dạng thấp, bệnh tuyến giáp miễn dịch</a:t>
            </a:r>
          </a:p>
          <a:p>
            <a:pPr marL="457200" indent="-457200">
              <a:buAutoNum type="arabicPeriod"/>
            </a:pPr>
            <a:r>
              <a:rPr lang="en-US" sz="2400" dirty="0" smtClean="0">
                <a:solidFill>
                  <a:srgbClr val="0000CC"/>
                </a:solidFill>
                <a:latin typeface="Arial" panose="020B0604020202020204" pitchFamily="34" charset="0"/>
                <a:cs typeface="Arial" panose="020B0604020202020204" pitchFamily="34" charset="0"/>
              </a:rPr>
              <a:t>Tiểu huyết sắc tố kịch phát về đêm</a:t>
            </a:r>
          </a:p>
          <a:p>
            <a:pPr marL="457200" indent="-457200">
              <a:buAutoNum type="arabicPeriod"/>
            </a:pPr>
            <a:r>
              <a:rPr lang="en-US" sz="2400" dirty="0" smtClean="0">
                <a:solidFill>
                  <a:srgbClr val="0000CC"/>
                </a:solidFill>
                <a:latin typeface="Arial" panose="020B0604020202020204" pitchFamily="34" charset="0"/>
                <a:cs typeface="Arial" panose="020B0604020202020204" pitchFamily="34" charset="0"/>
              </a:rPr>
              <a:t>Thai kì</a:t>
            </a:r>
          </a:p>
          <a:p>
            <a:pPr marL="457200" indent="-457200">
              <a:buAutoNum type="arabicPeriod"/>
            </a:pPr>
            <a:r>
              <a:rPr lang="en-US" sz="2400" dirty="0" smtClean="0">
                <a:solidFill>
                  <a:srgbClr val="0000CC"/>
                </a:solidFill>
                <a:latin typeface="Arial" panose="020B0604020202020204" pitchFamily="34" charset="0"/>
                <a:cs typeface="Arial" panose="020B0604020202020204" pitchFamily="34" charset="0"/>
              </a:rPr>
              <a:t>Vô căn (65%)</a:t>
            </a:r>
            <a:endParaRPr lang="en-US" sz="2400" b="1" dirty="0" smtClean="0">
              <a:solidFill>
                <a:srgbClr val="0000CC"/>
              </a:solidFill>
              <a:latin typeface="Arial" panose="020B0604020202020204" pitchFamily="34" charset="0"/>
              <a:cs typeface="Arial" panose="020B0604020202020204" pitchFamily="34" charset="0"/>
            </a:endParaRPr>
          </a:p>
          <a:p>
            <a:pPr marL="457200" indent="-457200">
              <a:buAutoNum type="arabicPeriod"/>
            </a:pPr>
            <a:endParaRPr lang="en-US" sz="2400" dirty="0" smtClean="0">
              <a:solidFill>
                <a:srgbClr val="0000CC"/>
              </a:solidFill>
              <a:latin typeface="Arial" panose="020B0604020202020204" pitchFamily="34" charset="0"/>
              <a:cs typeface="Arial" panose="020B0604020202020204" pitchFamily="34" charset="0"/>
            </a:endParaRPr>
          </a:p>
          <a:p>
            <a:endParaRPr lang="vi-VN" dirty="0">
              <a:solidFill>
                <a:srgbClr val="0000CC"/>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53</a:t>
            </a:fld>
            <a:endParaRPr lang="en-US"/>
          </a:p>
        </p:txBody>
      </p:sp>
    </p:spTree>
    <p:extLst>
      <p:ext uri="{BB962C8B-B14F-4D97-AF65-F5344CB8AC3E}">
        <p14:creationId xmlns:p14="http://schemas.microsoft.com/office/powerpoint/2010/main" val="2863190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33400"/>
            <a:ext cx="8610600" cy="4351338"/>
          </a:xfrm>
        </p:spPr>
        <p:txBody>
          <a:bodyPr>
            <a:normAutofit/>
          </a:bodyPr>
          <a:lstStyle/>
          <a:p>
            <a:pPr marL="0" indent="0">
              <a:buNone/>
            </a:pPr>
            <a:r>
              <a:rPr lang="en-US" sz="2400" b="1" u="sng" dirty="0">
                <a:solidFill>
                  <a:srgbClr val="0000CC"/>
                </a:solidFill>
                <a:latin typeface="Arial" pitchFamily="34" charset="0"/>
                <a:cs typeface="Arial" pitchFamily="34" charset="0"/>
              </a:rPr>
              <a:t>CÂU HỎI </a:t>
            </a:r>
            <a:r>
              <a:rPr lang="en-US" sz="2400" b="1" u="sng" dirty="0" smtClean="0">
                <a:solidFill>
                  <a:srgbClr val="0000CC"/>
                </a:solidFill>
                <a:latin typeface="Arial" pitchFamily="34" charset="0"/>
                <a:cs typeface="Arial" pitchFamily="34" charset="0"/>
              </a:rPr>
              <a:t>16</a:t>
            </a:r>
            <a:r>
              <a:rPr lang="en-US" sz="2400" b="1" dirty="0" smtClean="0">
                <a:solidFill>
                  <a:srgbClr val="0000CC"/>
                </a:solidFill>
                <a:latin typeface="Arial" pitchFamily="34" charset="0"/>
                <a:cs typeface="Arial" pitchFamily="34" charset="0"/>
              </a:rPr>
              <a:t>: </a:t>
            </a:r>
            <a:endParaRPr lang="en-US" sz="2400" b="1" dirty="0">
              <a:solidFill>
                <a:srgbClr val="0000CC"/>
              </a:solidFill>
              <a:latin typeface="Arial" pitchFamily="34" charset="0"/>
              <a:cs typeface="Arial" pitchFamily="34" charset="0"/>
            </a:endParaRPr>
          </a:p>
          <a:p>
            <a:pPr marL="0" lvl="0" indent="0">
              <a:buNone/>
            </a:pPr>
            <a:r>
              <a:rPr lang="en-US" sz="2400" b="1" dirty="0" smtClean="0">
                <a:solidFill>
                  <a:srgbClr val="FF0066"/>
                </a:solidFill>
                <a:latin typeface="Arial" pitchFamily="34" charset="0"/>
                <a:cs typeface="Arial" pitchFamily="34" charset="0"/>
              </a:rPr>
              <a:t>Giải thích cơ chế bệnh sinh của bệnh Suy tủy </a:t>
            </a:r>
            <a:r>
              <a:rPr lang="en-US" sz="2400" b="1" dirty="0">
                <a:solidFill>
                  <a:srgbClr val="FF0066"/>
                </a:solidFill>
                <a:latin typeface="Arial" pitchFamily="34" charset="0"/>
                <a:cs typeface="Arial" pitchFamily="34" charset="0"/>
              </a:rPr>
              <a:t>xương </a:t>
            </a:r>
            <a:r>
              <a:rPr lang="en-US" sz="2400" b="1" dirty="0" smtClean="0">
                <a:solidFill>
                  <a:srgbClr val="FF0066"/>
                </a:solidFill>
                <a:latin typeface="Arial" pitchFamily="34" charset="0"/>
                <a:cs typeface="Arial" pitchFamily="34" charset="0"/>
              </a:rPr>
              <a:t>của bệnh nhân này là gì?</a:t>
            </a:r>
            <a:endParaRPr lang="en-US" sz="2400" b="1" dirty="0">
              <a:solidFill>
                <a:srgbClr val="FF0066"/>
              </a:solidFill>
              <a:latin typeface="Arial" pitchFamily="34" charset="0"/>
              <a:cs typeface="Arial" pitchFamily="34" charset="0"/>
            </a:endParaRPr>
          </a:p>
          <a:p>
            <a:pPr marL="0" indent="0">
              <a:buNone/>
            </a:pPr>
            <a:endParaRPr lang="en-US" sz="2400" b="1" dirty="0">
              <a:solidFill>
                <a:srgbClr val="FF0066"/>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54</a:t>
            </a:fld>
            <a:endParaRPr lang="en-US"/>
          </a:p>
        </p:txBody>
      </p:sp>
    </p:spTree>
    <p:extLst>
      <p:ext uri="{BB962C8B-B14F-4D97-AF65-F5344CB8AC3E}">
        <p14:creationId xmlns:p14="http://schemas.microsoft.com/office/powerpoint/2010/main" val="39145287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65126"/>
            <a:ext cx="8763000" cy="549274"/>
          </a:xfrm>
        </p:spPr>
        <p:txBody>
          <a:bodyPr>
            <a:normAutofit/>
          </a:bodyPr>
          <a:lstStyle/>
          <a:p>
            <a:pPr algn="ctr"/>
            <a:r>
              <a:rPr lang="vi-VN" sz="2800" u="sng" dirty="0" smtClean="0">
                <a:solidFill>
                  <a:srgbClr val="FF0066"/>
                </a:solidFill>
                <a:effectLst>
                  <a:outerShdw blurRad="38100" dist="38100" dir="2700000" algn="tl">
                    <a:srgbClr val="000000">
                      <a:alpha val="43137"/>
                    </a:srgbClr>
                  </a:outerShdw>
                </a:effectLst>
                <a:latin typeface="+mn-lt"/>
              </a:rPr>
              <a:t>CƠ CHẾ BỆNH SINH CỦA SUY TỦY MẮC PHẢI</a:t>
            </a:r>
            <a:endParaRPr lang="vi-VN" sz="2800" u="sng" dirty="0">
              <a:solidFill>
                <a:srgbClr val="FF0066"/>
              </a:solidFill>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152400" y="1066800"/>
            <a:ext cx="8763000" cy="5791200"/>
          </a:xfrm>
        </p:spPr>
        <p:txBody>
          <a:bodyPr>
            <a:normAutofit/>
          </a:bodyPr>
          <a:lstStyle/>
          <a:p>
            <a:pPr marL="457200" indent="-457200" algn="just">
              <a:buFont typeface="+mj-lt"/>
              <a:buAutoNum type="arabicPeriod"/>
            </a:pPr>
            <a:r>
              <a:rPr lang="en-US" sz="2400" dirty="0" smtClean="0">
                <a:solidFill>
                  <a:srgbClr val="0000CC"/>
                </a:solidFill>
                <a:latin typeface="Arial" panose="020B0604020202020204" pitchFamily="34" charset="0"/>
                <a:cs typeface="Arial" panose="020B0604020202020204" pitchFamily="34" charset="0"/>
              </a:rPr>
              <a:t>Ức chế miễn dịch </a:t>
            </a:r>
            <a:r>
              <a:rPr lang="en-US" sz="2400" dirty="0" err="1" smtClean="0">
                <a:solidFill>
                  <a:srgbClr val="0000CC"/>
                </a:solidFill>
                <a:latin typeface="Arial" panose="020B0604020202020204" pitchFamily="34" charset="0"/>
                <a:cs typeface="Arial" panose="020B0604020202020204" pitchFamily="34" charset="0"/>
              </a:rPr>
              <a:t>dịch</a:t>
            </a:r>
            <a:r>
              <a:rPr lang="en-US" sz="2400" dirty="0" smtClean="0">
                <a:solidFill>
                  <a:srgbClr val="0000CC"/>
                </a:solidFill>
                <a:latin typeface="Arial" panose="020B0604020202020204" pitchFamily="34" charset="0"/>
                <a:cs typeface="Arial" panose="020B0604020202020204" pitchFamily="34" charset="0"/>
              </a:rPr>
              <a:t> thể hay miễn dịch tế bào của tế bào tạo máu đa năng</a:t>
            </a:r>
          </a:p>
          <a:p>
            <a:pPr marL="457200" indent="-457200" algn="just">
              <a:buFont typeface="+mj-lt"/>
              <a:buAutoNum type="arabicPeriod"/>
            </a:pPr>
            <a:r>
              <a:rPr lang="en-US" sz="2400" dirty="0" smtClean="0">
                <a:solidFill>
                  <a:srgbClr val="0000CC"/>
                </a:solidFill>
                <a:latin typeface="Arial" panose="020B0604020202020204" pitchFamily="34" charset="0"/>
                <a:cs typeface="Arial" panose="020B0604020202020204" pitchFamily="34" charset="0"/>
              </a:rPr>
              <a:t>Sự bào mòn tăng dần của các điểm cuối của nhiễm sắc thể</a:t>
            </a:r>
          </a:p>
          <a:p>
            <a:pPr marL="457200" indent="-457200" algn="just">
              <a:buFont typeface="+mj-lt"/>
              <a:buAutoNum type="arabicPeriod"/>
            </a:pPr>
            <a:r>
              <a:rPr lang="en-US" sz="2400" dirty="0" smtClean="0">
                <a:solidFill>
                  <a:srgbClr val="0000CC"/>
                </a:solidFill>
                <a:latin typeface="Arial" panose="020B0604020202020204" pitchFamily="34" charset="0"/>
                <a:cs typeface="Arial" panose="020B0604020202020204" pitchFamily="34" charset="0"/>
              </a:rPr>
              <a:t>Gây độc trực tiếp các tế bào gốc tạo máu hay các tế </a:t>
            </a:r>
            <a:r>
              <a:rPr lang="en-US" sz="2400" dirty="0">
                <a:solidFill>
                  <a:srgbClr val="0000CC"/>
                </a:solidFill>
                <a:latin typeface="Arial" panose="020B0604020202020204" pitchFamily="34" charset="0"/>
                <a:cs typeface="Arial" panose="020B0604020202020204" pitchFamily="34" charset="0"/>
              </a:rPr>
              <a:t>bào tạo máu đa </a:t>
            </a:r>
            <a:r>
              <a:rPr lang="en-US" sz="2400" dirty="0" smtClean="0">
                <a:solidFill>
                  <a:srgbClr val="0000CC"/>
                </a:solidFill>
                <a:latin typeface="Arial" panose="020B0604020202020204" pitchFamily="34" charset="0"/>
                <a:cs typeface="Arial" panose="020B0604020202020204" pitchFamily="34" charset="0"/>
              </a:rPr>
              <a:t>năng</a:t>
            </a:r>
          </a:p>
          <a:p>
            <a:pPr marL="457200" indent="-457200" algn="just">
              <a:buFont typeface="+mj-lt"/>
              <a:buAutoNum type="arabicPeriod"/>
            </a:pPr>
            <a:r>
              <a:rPr lang="en-US" sz="2400" dirty="0" smtClean="0">
                <a:solidFill>
                  <a:srgbClr val="0000CC"/>
                </a:solidFill>
                <a:latin typeface="Arial" panose="020B0604020202020204" pitchFamily="34" charset="0"/>
                <a:cs typeface="Arial" panose="020B0604020202020204" pitchFamily="34" charset="0"/>
              </a:rPr>
              <a:t>Khiếm khuyết vi môi trường mô đệm tủy xương cần thiết cho sự phát triển tế bào tạo máu.</a:t>
            </a:r>
          </a:p>
          <a:p>
            <a:pPr marL="457200" indent="-457200" algn="just">
              <a:buFont typeface="+mj-lt"/>
              <a:buAutoNum type="arabicPeriod"/>
            </a:pPr>
            <a:r>
              <a:rPr lang="en-US" sz="2400" dirty="0" smtClean="0">
                <a:solidFill>
                  <a:srgbClr val="0000CC"/>
                </a:solidFill>
                <a:latin typeface="Arial" panose="020B0604020202020204" pitchFamily="34" charset="0"/>
                <a:cs typeface="Arial" panose="020B0604020202020204" pitchFamily="34" charset="0"/>
              </a:rPr>
              <a:t>Giảm sản xuất hoặc phóng thích các yếu tố tăng trưởng thiết yếu của tế bào tạo máu đa năng</a:t>
            </a:r>
          </a:p>
          <a:p>
            <a:pPr marL="0" indent="0">
              <a:buNone/>
            </a:pPr>
            <a:r>
              <a:rPr lang="en-US" sz="2400" dirty="0">
                <a:solidFill>
                  <a:srgbClr val="0000CC"/>
                </a:solidFill>
                <a:latin typeface="Arial" panose="020B0604020202020204" pitchFamily="34" charset="0"/>
                <a:cs typeface="Arial" panose="020B0604020202020204" pitchFamily="34" charset="0"/>
              </a:rPr>
              <a:t/>
            </a:r>
            <a:br>
              <a:rPr lang="en-US" sz="2400" dirty="0">
                <a:solidFill>
                  <a:srgbClr val="0000CC"/>
                </a:solidFill>
                <a:latin typeface="Arial" panose="020B0604020202020204" pitchFamily="34" charset="0"/>
                <a:cs typeface="Arial" panose="020B0604020202020204" pitchFamily="34" charset="0"/>
              </a:rPr>
            </a:br>
            <a:endParaRPr lang="vi-VN" sz="2400" dirty="0">
              <a:solidFill>
                <a:srgbClr val="0000CC"/>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55</a:t>
            </a:fld>
            <a:endParaRPr lang="en-US"/>
          </a:p>
        </p:txBody>
      </p:sp>
    </p:spTree>
    <p:extLst>
      <p:ext uri="{BB962C8B-B14F-4D97-AF65-F5344CB8AC3E}">
        <p14:creationId xmlns:p14="http://schemas.microsoft.com/office/powerpoint/2010/main" val="38237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763000" cy="549274"/>
          </a:xfrm>
        </p:spPr>
        <p:txBody>
          <a:bodyPr>
            <a:normAutofit/>
          </a:bodyPr>
          <a:lstStyle/>
          <a:p>
            <a:pPr algn="ctr"/>
            <a:r>
              <a:rPr lang="vi-VN" sz="2800" u="sng" dirty="0" smtClean="0">
                <a:solidFill>
                  <a:srgbClr val="FF0000"/>
                </a:solidFill>
                <a:effectLst>
                  <a:outerShdw blurRad="38100" dist="38100" dir="2700000" algn="tl">
                    <a:srgbClr val="000000">
                      <a:alpha val="43137"/>
                    </a:srgbClr>
                  </a:outerShdw>
                </a:effectLst>
                <a:latin typeface="+mn-lt"/>
              </a:rPr>
              <a:t>CƠ CHẾ BỆNH SINH CỦA SUY TỦY MẮC PHẢI</a:t>
            </a:r>
            <a:endParaRPr lang="vi-VN" sz="2800" u="sng" dirty="0">
              <a:solidFill>
                <a:srgbClr val="FF0000"/>
              </a:solidFill>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152400" y="701674"/>
            <a:ext cx="8763000" cy="6156326"/>
          </a:xfrm>
        </p:spPr>
        <p:txBody>
          <a:bodyPr>
            <a:normAutofit fontScale="92500"/>
          </a:bodyPr>
          <a:lstStyle/>
          <a:p>
            <a:pPr algn="just"/>
            <a:r>
              <a:rPr lang="vi-VN" dirty="0">
                <a:solidFill>
                  <a:srgbClr val="0000CC"/>
                </a:solidFill>
              </a:rPr>
              <a:t>Sinh bệnh học miễn dịch </a:t>
            </a:r>
            <a:r>
              <a:rPr lang="vi-VN" dirty="0" smtClean="0">
                <a:solidFill>
                  <a:srgbClr val="0000CC"/>
                </a:solidFill>
              </a:rPr>
              <a:t>của quá trình chết tế bào theo chu trình của </a:t>
            </a:r>
            <a:r>
              <a:rPr lang="vi-VN" dirty="0">
                <a:solidFill>
                  <a:srgbClr val="0000CC"/>
                </a:solidFill>
              </a:rPr>
              <a:t>các tế bào tạo máu đa năng </a:t>
            </a:r>
            <a:r>
              <a:rPr lang="vi-VN" dirty="0" smtClean="0">
                <a:solidFill>
                  <a:srgbClr val="0000CC"/>
                </a:solidFill>
              </a:rPr>
              <a:t>trong </a:t>
            </a:r>
            <a:r>
              <a:rPr lang="vi-VN" dirty="0">
                <a:solidFill>
                  <a:srgbClr val="0000CC"/>
                </a:solidFill>
              </a:rPr>
              <a:t>bệnh </a:t>
            </a:r>
            <a:r>
              <a:rPr lang="vi-VN" dirty="0" smtClean="0">
                <a:solidFill>
                  <a:srgbClr val="0000CC"/>
                </a:solidFill>
              </a:rPr>
              <a:t>suy tủy xương mắc phải như sau:</a:t>
            </a:r>
          </a:p>
          <a:p>
            <a:pPr algn="just">
              <a:buFontTx/>
              <a:buChar char="-"/>
            </a:pPr>
            <a:r>
              <a:rPr lang="vi-VN" dirty="0" smtClean="0">
                <a:solidFill>
                  <a:srgbClr val="0000CC"/>
                </a:solidFill>
              </a:rPr>
              <a:t>Kháng </a:t>
            </a:r>
            <a:r>
              <a:rPr lang="vi-VN" dirty="0">
                <a:solidFill>
                  <a:srgbClr val="0000CC"/>
                </a:solidFill>
              </a:rPr>
              <a:t>nguyên được trình </a:t>
            </a:r>
            <a:r>
              <a:rPr lang="vi-VN" dirty="0" smtClean="0">
                <a:solidFill>
                  <a:srgbClr val="0000CC"/>
                </a:solidFill>
              </a:rPr>
              <a:t>diện </a:t>
            </a:r>
            <a:r>
              <a:rPr lang="vi-VN" dirty="0">
                <a:solidFill>
                  <a:srgbClr val="0000CC"/>
                </a:solidFill>
              </a:rPr>
              <a:t>cho tế bào lympho T bởi các tế bào trình diện kháng nguyên (APCs). </a:t>
            </a:r>
            <a:r>
              <a:rPr lang="vi-VN" dirty="0" smtClean="0">
                <a:solidFill>
                  <a:srgbClr val="0000CC"/>
                </a:solidFill>
              </a:rPr>
              <a:t>Các APCs </a:t>
            </a:r>
            <a:r>
              <a:rPr lang="vi-VN" dirty="0">
                <a:solidFill>
                  <a:srgbClr val="0000CC"/>
                </a:solidFill>
              </a:rPr>
              <a:t>này kích hoạt các tế bào T để </a:t>
            </a:r>
            <a:r>
              <a:rPr lang="vi-VN" dirty="0" smtClean="0">
                <a:solidFill>
                  <a:srgbClr val="0000CC"/>
                </a:solidFill>
              </a:rPr>
              <a:t>tế bào T hoạt hóa và </a:t>
            </a:r>
            <a:r>
              <a:rPr lang="vi-VN" dirty="0">
                <a:solidFill>
                  <a:srgbClr val="0000CC"/>
                </a:solidFill>
              </a:rPr>
              <a:t>tăng sinh. </a:t>
            </a:r>
            <a:endParaRPr lang="vi-VN" dirty="0" smtClean="0">
              <a:solidFill>
                <a:srgbClr val="0000CC"/>
              </a:solidFill>
            </a:endParaRPr>
          </a:p>
          <a:p>
            <a:pPr algn="just">
              <a:buFontTx/>
              <a:buChar char="-"/>
            </a:pPr>
            <a:r>
              <a:rPr lang="vi-VN" dirty="0" smtClean="0">
                <a:solidFill>
                  <a:srgbClr val="0000CC"/>
                </a:solidFill>
              </a:rPr>
              <a:t>T-bet</a:t>
            </a:r>
            <a:r>
              <a:rPr lang="vi-VN" dirty="0">
                <a:solidFill>
                  <a:srgbClr val="0000CC"/>
                </a:solidFill>
              </a:rPr>
              <a:t>, một yếu tố phiên mã, liên kết với vùng </a:t>
            </a:r>
            <a:r>
              <a:rPr lang="vi-VN" dirty="0" smtClean="0">
                <a:solidFill>
                  <a:srgbClr val="0000CC"/>
                </a:solidFill>
              </a:rPr>
              <a:t>xúc tác của IFN-</a:t>
            </a:r>
            <a:r>
              <a:rPr lang="vi-VN" dirty="0" smtClean="0">
                <a:solidFill>
                  <a:srgbClr val="0000CC"/>
                </a:solidFill>
                <a:sym typeface="Symbol" panose="05050102010706020507" pitchFamily="18" charset="2"/>
              </a:rPr>
              <a:t></a:t>
            </a:r>
            <a:r>
              <a:rPr lang="vi-VN" dirty="0" smtClean="0">
                <a:solidFill>
                  <a:srgbClr val="0000CC"/>
                </a:solidFill>
              </a:rPr>
              <a:t> </a:t>
            </a:r>
            <a:r>
              <a:rPr lang="vi-VN" dirty="0">
                <a:solidFill>
                  <a:srgbClr val="0000CC"/>
                </a:solidFill>
              </a:rPr>
              <a:t>và gây ra biểu hiện gen. </a:t>
            </a:r>
            <a:r>
              <a:rPr lang="vi-VN" dirty="0" smtClean="0">
                <a:solidFill>
                  <a:srgbClr val="0000CC"/>
                </a:solidFill>
              </a:rPr>
              <a:t>Ngược lại, Protein </a:t>
            </a:r>
            <a:r>
              <a:rPr lang="vi-VN" dirty="0">
                <a:solidFill>
                  <a:srgbClr val="0000CC"/>
                </a:solidFill>
              </a:rPr>
              <a:t>liên kết với SLAM (SAP) liên kết với Fyn và điều </a:t>
            </a:r>
            <a:r>
              <a:rPr lang="vi-VN" dirty="0" smtClean="0">
                <a:solidFill>
                  <a:srgbClr val="0000CC"/>
                </a:solidFill>
              </a:rPr>
              <a:t>hòa </a:t>
            </a:r>
            <a:r>
              <a:rPr lang="vi-VN" dirty="0">
                <a:solidFill>
                  <a:srgbClr val="0000CC"/>
                </a:solidFill>
              </a:rPr>
              <a:t>hoạt </a:t>
            </a:r>
            <a:r>
              <a:rPr lang="vi-VN" dirty="0" smtClean="0">
                <a:solidFill>
                  <a:srgbClr val="0000CC"/>
                </a:solidFill>
              </a:rPr>
              <a:t>động của phân tử kích </a:t>
            </a:r>
            <a:r>
              <a:rPr lang="vi-VN" dirty="0">
                <a:solidFill>
                  <a:srgbClr val="0000CC"/>
                </a:solidFill>
              </a:rPr>
              <a:t>hoạt tế bào lympho </a:t>
            </a:r>
            <a:r>
              <a:rPr lang="vi-VN" dirty="0" smtClean="0">
                <a:solidFill>
                  <a:srgbClr val="0000CC"/>
                </a:solidFill>
              </a:rPr>
              <a:t>mang tín hiệu (SLAM</a:t>
            </a:r>
            <a:r>
              <a:rPr lang="vi-VN" dirty="0">
                <a:solidFill>
                  <a:srgbClr val="0000CC"/>
                </a:solidFill>
              </a:rPr>
              <a:t>) </a:t>
            </a:r>
            <a:r>
              <a:rPr lang="vi-VN" dirty="0" smtClean="0">
                <a:solidFill>
                  <a:srgbClr val="0000CC"/>
                </a:solidFill>
              </a:rPr>
              <a:t>trên sự </a:t>
            </a:r>
            <a:r>
              <a:rPr lang="vi-VN" dirty="0">
                <a:solidFill>
                  <a:srgbClr val="0000CC"/>
                </a:solidFill>
              </a:rPr>
              <a:t>biểu hiện </a:t>
            </a:r>
            <a:r>
              <a:rPr lang="vi-VN" dirty="0" smtClean="0">
                <a:solidFill>
                  <a:srgbClr val="0000CC"/>
                </a:solidFill>
              </a:rPr>
              <a:t>của IFN, </a:t>
            </a:r>
            <a:r>
              <a:rPr lang="vi-VN" dirty="0">
                <a:solidFill>
                  <a:srgbClr val="0000CC"/>
                </a:solidFill>
              </a:rPr>
              <a:t>làm giảm phiên mã gen. </a:t>
            </a:r>
            <a:r>
              <a:rPr lang="vi-VN" dirty="0" smtClean="0">
                <a:solidFill>
                  <a:srgbClr val="0000CC"/>
                </a:solidFill>
              </a:rPr>
              <a:t>Bệnh </a:t>
            </a:r>
            <a:r>
              <a:rPr lang="vi-VN" dirty="0">
                <a:solidFill>
                  <a:srgbClr val="0000CC"/>
                </a:solidFill>
              </a:rPr>
              <a:t>nhân suy tủy xương biểu hiện </a:t>
            </a:r>
            <a:r>
              <a:rPr lang="vi-VN" dirty="0" smtClean="0">
                <a:solidFill>
                  <a:srgbClr val="0000CC"/>
                </a:solidFill>
              </a:rPr>
              <a:t>T-bet là chủ yếu và mức </a:t>
            </a:r>
            <a:r>
              <a:rPr lang="vi-VN" dirty="0">
                <a:solidFill>
                  <a:srgbClr val="0000CC"/>
                </a:solidFill>
              </a:rPr>
              <a:t>độ SAP thấp</a:t>
            </a:r>
            <a:r>
              <a:rPr lang="vi-VN" dirty="0" smtClean="0">
                <a:solidFill>
                  <a:srgbClr val="0000CC"/>
                </a:solidFill>
              </a:rPr>
              <a:t>.</a:t>
            </a:r>
          </a:p>
          <a:p>
            <a:pPr algn="just">
              <a:buFontTx/>
              <a:buChar char="-"/>
            </a:pPr>
            <a:r>
              <a:rPr lang="vi-VN" dirty="0" smtClean="0">
                <a:solidFill>
                  <a:srgbClr val="0000CC"/>
                </a:solidFill>
              </a:rPr>
              <a:t> </a:t>
            </a:r>
            <a:r>
              <a:rPr lang="vi-VN" dirty="0">
                <a:solidFill>
                  <a:srgbClr val="0000CC"/>
                </a:solidFill>
              </a:rPr>
              <a:t>Tăng sản xuất interleukin-2 dẫn đến sự phát triển đa dòng của các tế bào T. IFN-</a:t>
            </a:r>
            <a:r>
              <a:rPr lang="vi-VN" dirty="0" smtClean="0">
                <a:solidFill>
                  <a:srgbClr val="0000CC"/>
                </a:solidFill>
                <a:sym typeface="Symbol" panose="05050102010706020507" pitchFamily="18" charset="2"/>
              </a:rPr>
              <a:t> </a:t>
            </a:r>
            <a:r>
              <a:rPr lang="vi-VN" dirty="0" smtClean="0">
                <a:solidFill>
                  <a:srgbClr val="0000CC"/>
                </a:solidFill>
              </a:rPr>
              <a:t>và </a:t>
            </a:r>
            <a:r>
              <a:rPr lang="vi-VN" dirty="0">
                <a:solidFill>
                  <a:srgbClr val="0000CC"/>
                </a:solidFill>
              </a:rPr>
              <a:t>yếu tố hoại tử khối </a:t>
            </a:r>
            <a:r>
              <a:rPr lang="vi-VN" dirty="0" smtClean="0">
                <a:solidFill>
                  <a:srgbClr val="0000CC"/>
                </a:solidFill>
              </a:rPr>
              <a:t>u -</a:t>
            </a:r>
            <a:r>
              <a:rPr lang="vi-VN" dirty="0" smtClean="0">
                <a:solidFill>
                  <a:srgbClr val="0000CC"/>
                </a:solidFill>
                <a:sym typeface="Symbol" panose="05050102010706020507" pitchFamily="18" charset="2"/>
              </a:rPr>
              <a:t> </a:t>
            </a:r>
            <a:r>
              <a:rPr lang="vi-VN" dirty="0" smtClean="0">
                <a:solidFill>
                  <a:srgbClr val="0000CC"/>
                </a:solidFill>
              </a:rPr>
              <a:t>(TNF-</a:t>
            </a:r>
            <a:r>
              <a:rPr lang="vi-VN" dirty="0" smtClean="0">
                <a:solidFill>
                  <a:srgbClr val="0000CC"/>
                </a:solidFill>
                <a:sym typeface="Symbol" panose="05050102010706020507" pitchFamily="18" charset="2"/>
              </a:rPr>
              <a:t>)</a:t>
            </a:r>
            <a:r>
              <a:rPr lang="vi-VN" dirty="0" smtClean="0">
                <a:solidFill>
                  <a:srgbClr val="0000CC"/>
                </a:solidFill>
              </a:rPr>
              <a:t> </a:t>
            </a:r>
            <a:r>
              <a:rPr lang="vi-VN" dirty="0">
                <a:solidFill>
                  <a:srgbClr val="0000CC"/>
                </a:solidFill>
              </a:rPr>
              <a:t>điều hòa cả hai thụ thể tế bào T và thụ thể Fas. </a:t>
            </a:r>
            <a:r>
              <a:rPr lang="vi-VN" dirty="0" smtClean="0">
                <a:solidFill>
                  <a:srgbClr val="0000CC"/>
                </a:solidFill>
              </a:rPr>
              <a:t>Kích </a:t>
            </a:r>
            <a:r>
              <a:rPr lang="vi-VN" dirty="0">
                <a:solidFill>
                  <a:srgbClr val="0000CC"/>
                </a:solidFill>
              </a:rPr>
              <a:t>hoạt thụ thể Fas bởi phối tử Fas dẫn đến quá trình tự hủy của các tế bào đích. </a:t>
            </a:r>
            <a:endParaRPr lang="vi-VN" dirty="0" smtClean="0">
              <a:solidFill>
                <a:srgbClr val="0000CC"/>
              </a:solidFill>
            </a:endParaRPr>
          </a:p>
          <a:p>
            <a:pPr algn="just">
              <a:buFontTx/>
              <a:buChar char="-"/>
            </a:pPr>
            <a:r>
              <a:rPr lang="vi-VN" dirty="0" smtClean="0">
                <a:solidFill>
                  <a:srgbClr val="0000CC"/>
                </a:solidFill>
              </a:rPr>
              <a:t>Một </a:t>
            </a:r>
            <a:r>
              <a:rPr lang="vi-VN" dirty="0">
                <a:solidFill>
                  <a:srgbClr val="0000CC"/>
                </a:solidFill>
              </a:rPr>
              <a:t>số tác dụng của </a:t>
            </a:r>
            <a:r>
              <a:rPr lang="vi-VN" dirty="0" smtClean="0">
                <a:solidFill>
                  <a:srgbClr val="0000CC"/>
                </a:solidFill>
              </a:rPr>
              <a:t>IFN-</a:t>
            </a:r>
            <a:r>
              <a:rPr lang="vi-VN" dirty="0" smtClean="0">
                <a:solidFill>
                  <a:srgbClr val="0000CC"/>
                </a:solidFill>
                <a:sym typeface="Symbol" panose="05050102010706020507" pitchFamily="18" charset="2"/>
              </a:rPr>
              <a:t></a:t>
            </a:r>
            <a:r>
              <a:rPr lang="vi-VN" dirty="0" smtClean="0">
                <a:solidFill>
                  <a:srgbClr val="0000CC"/>
                </a:solidFill>
              </a:rPr>
              <a:t> được thực hiện trung </a:t>
            </a:r>
            <a:r>
              <a:rPr lang="vi-VN" dirty="0">
                <a:solidFill>
                  <a:srgbClr val="0000CC"/>
                </a:solidFill>
              </a:rPr>
              <a:t>gian thông qua yếu tố điều hòa </a:t>
            </a:r>
            <a:r>
              <a:rPr lang="vi-VN" dirty="0" smtClean="0">
                <a:solidFill>
                  <a:srgbClr val="0000CC"/>
                </a:solidFill>
              </a:rPr>
              <a:t>Interferon </a:t>
            </a:r>
            <a:r>
              <a:rPr lang="vi-VN" dirty="0">
                <a:solidFill>
                  <a:srgbClr val="0000CC"/>
                </a:solidFill>
              </a:rPr>
              <a:t>1 (IRF-1), </a:t>
            </a:r>
            <a:r>
              <a:rPr lang="vi-VN" dirty="0" smtClean="0">
                <a:solidFill>
                  <a:srgbClr val="0000CC"/>
                </a:solidFill>
              </a:rPr>
              <a:t>là yếu tố </a:t>
            </a:r>
            <a:r>
              <a:rPr lang="vi-VN" dirty="0">
                <a:solidFill>
                  <a:srgbClr val="0000CC"/>
                </a:solidFill>
              </a:rPr>
              <a:t>chế sự phiên mã của các gen tế bào và xâm nhập vào chu kỳ tế bào. </a:t>
            </a:r>
            <a:r>
              <a:rPr lang="vi-VN" dirty="0" smtClean="0">
                <a:solidFill>
                  <a:srgbClr val="0000CC"/>
                </a:solidFill>
              </a:rPr>
              <a:t>IFN-</a:t>
            </a:r>
            <a:r>
              <a:rPr lang="vi-VN" dirty="0" smtClean="0">
                <a:solidFill>
                  <a:srgbClr val="0000CC"/>
                </a:solidFill>
                <a:sym typeface="Symbol" panose="05050102010706020507" pitchFamily="18" charset="2"/>
              </a:rPr>
              <a:t></a:t>
            </a:r>
            <a:r>
              <a:rPr lang="vi-VN" dirty="0" smtClean="0">
                <a:solidFill>
                  <a:srgbClr val="0000CC"/>
                </a:solidFill>
              </a:rPr>
              <a:t> là </a:t>
            </a:r>
            <a:r>
              <a:rPr lang="vi-VN" dirty="0">
                <a:solidFill>
                  <a:srgbClr val="0000CC"/>
                </a:solidFill>
              </a:rPr>
              <a:t>một chất </a:t>
            </a:r>
            <a:r>
              <a:rPr lang="vi-VN" dirty="0" smtClean="0">
                <a:solidFill>
                  <a:srgbClr val="0000CC"/>
                </a:solidFill>
              </a:rPr>
              <a:t>gây cảm </a:t>
            </a:r>
            <a:r>
              <a:rPr lang="vi-VN" dirty="0">
                <a:solidFill>
                  <a:srgbClr val="0000CC"/>
                </a:solidFill>
              </a:rPr>
              <a:t>ứng mạnh của nhiều gen tế bào, </a:t>
            </a:r>
            <a:r>
              <a:rPr lang="vi-VN" dirty="0" smtClean="0">
                <a:solidFill>
                  <a:srgbClr val="0000CC"/>
                </a:solidFill>
              </a:rPr>
              <a:t>có </a:t>
            </a:r>
            <a:r>
              <a:rPr lang="vi-VN" dirty="0">
                <a:solidFill>
                  <a:srgbClr val="0000CC"/>
                </a:solidFill>
              </a:rPr>
              <a:t>thể cảm </a:t>
            </a:r>
            <a:r>
              <a:rPr lang="vi-VN" dirty="0" smtClean="0">
                <a:solidFill>
                  <a:srgbClr val="0000CC"/>
                </a:solidFill>
              </a:rPr>
              <a:t>ứng nitric </a:t>
            </a:r>
            <a:r>
              <a:rPr lang="vi-VN" dirty="0">
                <a:solidFill>
                  <a:srgbClr val="0000CC"/>
                </a:solidFill>
              </a:rPr>
              <a:t>oxide synthase (NOS</a:t>
            </a:r>
            <a:r>
              <a:rPr lang="vi-VN" dirty="0" smtClean="0">
                <a:solidFill>
                  <a:srgbClr val="0000CC"/>
                </a:solidFill>
              </a:rPr>
              <a:t>), </a:t>
            </a:r>
            <a:r>
              <a:rPr lang="vi-VN" dirty="0">
                <a:solidFill>
                  <a:srgbClr val="0000CC"/>
                </a:solidFill>
              </a:rPr>
              <a:t>sản xuất khí độc, </a:t>
            </a:r>
            <a:r>
              <a:rPr lang="vi-VN" dirty="0" smtClean="0">
                <a:solidFill>
                  <a:srgbClr val="0000CC"/>
                </a:solidFill>
              </a:rPr>
              <a:t>nitric </a:t>
            </a:r>
            <a:r>
              <a:rPr lang="vi-VN" dirty="0">
                <a:solidFill>
                  <a:srgbClr val="0000CC"/>
                </a:solidFill>
              </a:rPr>
              <a:t>oxide (NO), có thể </a:t>
            </a:r>
            <a:r>
              <a:rPr lang="vi-VN" dirty="0" smtClean="0">
                <a:solidFill>
                  <a:srgbClr val="0000CC"/>
                </a:solidFill>
              </a:rPr>
              <a:t>phát tán các tác động độc hại hơn nữa. </a:t>
            </a:r>
          </a:p>
          <a:p>
            <a:pPr algn="just">
              <a:buFontTx/>
              <a:buChar char="-"/>
            </a:pPr>
            <a:r>
              <a:rPr lang="vi-VN" dirty="0" smtClean="0">
                <a:solidFill>
                  <a:srgbClr val="0000CC"/>
                </a:solidFill>
              </a:rPr>
              <a:t>Những tác động này </a:t>
            </a:r>
            <a:r>
              <a:rPr lang="vi-VN" dirty="0">
                <a:solidFill>
                  <a:srgbClr val="0000CC"/>
                </a:solidFill>
              </a:rPr>
              <a:t>cuối cùng dẫn đến giảm chu kỳ tế bào và </a:t>
            </a:r>
            <a:r>
              <a:rPr lang="vi-VN" dirty="0" smtClean="0">
                <a:solidFill>
                  <a:srgbClr val="0000CC"/>
                </a:solidFill>
              </a:rPr>
              <a:t>làm tăng quá trình chết </a:t>
            </a:r>
            <a:r>
              <a:rPr lang="vi-VN" dirty="0">
                <a:solidFill>
                  <a:srgbClr val="0000CC"/>
                </a:solidFill>
              </a:rPr>
              <a:t>tế bào </a:t>
            </a:r>
            <a:r>
              <a:rPr lang="vi-VN" dirty="0" smtClean="0">
                <a:solidFill>
                  <a:srgbClr val="0000CC"/>
                </a:solidFill>
              </a:rPr>
              <a:t>theo chu trình.</a:t>
            </a:r>
            <a:endParaRPr lang="vi-VN" dirty="0">
              <a:solidFill>
                <a:srgbClr val="0000CC"/>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56</a:t>
            </a:fld>
            <a:endParaRPr lang="en-US"/>
          </a:p>
        </p:txBody>
      </p:sp>
    </p:spTree>
    <p:extLst>
      <p:ext uri="{BB962C8B-B14F-4D97-AF65-F5344CB8AC3E}">
        <p14:creationId xmlns:p14="http://schemas.microsoft.com/office/powerpoint/2010/main" val="2822524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29E24E3-7DF3-4851-83BC-07938BF2A0B3}" type="slidenum">
              <a:rPr lang="en-US" smtClean="0"/>
              <a:t>57</a:t>
            </a:fld>
            <a:endParaRPr lang="en-US"/>
          </a:p>
        </p:txBody>
      </p:sp>
      <p:pic>
        <p:nvPicPr>
          <p:cNvPr id="5" name="Picture 4"/>
          <p:cNvPicPr>
            <a:picLocks noChangeAspect="1"/>
          </p:cNvPicPr>
          <p:nvPr/>
        </p:nvPicPr>
        <p:blipFill>
          <a:blip r:embed="rId3"/>
          <a:stretch>
            <a:fillRect/>
          </a:stretch>
        </p:blipFill>
        <p:spPr>
          <a:xfrm>
            <a:off x="590119" y="741776"/>
            <a:ext cx="7452292" cy="5491163"/>
          </a:xfrm>
          <a:prstGeom prst="rect">
            <a:avLst/>
          </a:prstGeom>
        </p:spPr>
      </p:pic>
      <p:sp>
        <p:nvSpPr>
          <p:cNvPr id="6" name="Rectangle 5"/>
          <p:cNvSpPr/>
          <p:nvPr/>
        </p:nvSpPr>
        <p:spPr>
          <a:xfrm>
            <a:off x="1384212" y="6288915"/>
            <a:ext cx="5864106" cy="400110"/>
          </a:xfrm>
          <a:prstGeom prst="rect">
            <a:avLst/>
          </a:prstGeom>
        </p:spPr>
        <p:txBody>
          <a:bodyPr wrap="none">
            <a:spAutoFit/>
          </a:bodyPr>
          <a:lstStyle/>
          <a:p>
            <a:r>
              <a:rPr lang="vi-VN" sz="2000" b="1" i="1" u="sng" dirty="0">
                <a:solidFill>
                  <a:srgbClr val="FF0066"/>
                </a:solidFill>
              </a:rPr>
              <a:t>Hình </a:t>
            </a:r>
            <a:r>
              <a:rPr lang="vi-VN" sz="2000" b="1" i="1" u="sng" dirty="0" smtClean="0">
                <a:solidFill>
                  <a:srgbClr val="FF0066"/>
                </a:solidFill>
              </a:rPr>
              <a:t>15. </a:t>
            </a:r>
            <a:r>
              <a:rPr lang="vi-VN" sz="2000" b="1" dirty="0" smtClean="0">
                <a:solidFill>
                  <a:srgbClr val="FF0066"/>
                </a:solidFill>
              </a:rPr>
              <a:t>Cơ chế bệnh sinh của suy tủy xương </a:t>
            </a:r>
            <a:endParaRPr lang="vi-VN" sz="2000" dirty="0">
              <a:solidFill>
                <a:srgbClr val="FF0066"/>
              </a:solidFill>
            </a:endParaRPr>
          </a:p>
        </p:txBody>
      </p:sp>
      <p:sp>
        <p:nvSpPr>
          <p:cNvPr id="7" name="Rectangle 6"/>
          <p:cNvSpPr/>
          <p:nvPr/>
        </p:nvSpPr>
        <p:spPr>
          <a:xfrm>
            <a:off x="304800" y="162580"/>
            <a:ext cx="8686800" cy="523220"/>
          </a:xfrm>
          <a:prstGeom prst="rect">
            <a:avLst/>
          </a:prstGeom>
        </p:spPr>
        <p:txBody>
          <a:bodyPr wrap="square">
            <a:spAutoFit/>
          </a:bodyPr>
          <a:lstStyle/>
          <a:p>
            <a:r>
              <a:rPr lang="vi-VN" sz="2800" u="sng" dirty="0">
                <a:solidFill>
                  <a:srgbClr val="FF0000"/>
                </a:solidFill>
                <a:effectLst>
                  <a:outerShdw blurRad="38100" dist="38100" dir="2700000" algn="tl">
                    <a:srgbClr val="000000">
                      <a:alpha val="43137"/>
                    </a:srgbClr>
                  </a:outerShdw>
                </a:effectLst>
              </a:rPr>
              <a:t>CƠ CHẾ BỆNH SINH CỦA SUY TỦY MẮC PHẢI</a:t>
            </a:r>
            <a:endParaRPr lang="vi-VN" dirty="0"/>
          </a:p>
        </p:txBody>
      </p:sp>
    </p:spTree>
    <p:extLst>
      <p:ext uri="{BB962C8B-B14F-4D97-AF65-F5344CB8AC3E}">
        <p14:creationId xmlns:p14="http://schemas.microsoft.com/office/powerpoint/2010/main" val="15767235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33400"/>
            <a:ext cx="8686800" cy="5643563"/>
          </a:xfrm>
        </p:spPr>
        <p:txBody>
          <a:bodyPr>
            <a:normAutofit/>
          </a:bodyPr>
          <a:lstStyle/>
          <a:p>
            <a:pPr marL="0" indent="0">
              <a:buNone/>
            </a:pPr>
            <a:r>
              <a:rPr lang="en-US" sz="2400" b="1" u="sng" dirty="0">
                <a:solidFill>
                  <a:srgbClr val="0000CC"/>
                </a:solidFill>
                <a:latin typeface="Arial" pitchFamily="34" charset="0"/>
                <a:cs typeface="Arial" pitchFamily="34" charset="0"/>
              </a:rPr>
              <a:t>CÂU HỎI </a:t>
            </a:r>
            <a:r>
              <a:rPr lang="en-US" sz="2400" b="1" u="sng" dirty="0" smtClean="0">
                <a:solidFill>
                  <a:srgbClr val="0000CC"/>
                </a:solidFill>
                <a:latin typeface="Arial" pitchFamily="34" charset="0"/>
                <a:cs typeface="Arial" pitchFamily="34" charset="0"/>
              </a:rPr>
              <a:t>17</a:t>
            </a:r>
            <a:r>
              <a:rPr lang="en-US" sz="2400" b="1" dirty="0" smtClean="0">
                <a:solidFill>
                  <a:srgbClr val="0000CC"/>
                </a:solidFill>
                <a:latin typeface="Arial" pitchFamily="34" charset="0"/>
                <a:cs typeface="Arial" pitchFamily="34" charset="0"/>
              </a:rPr>
              <a:t>: </a:t>
            </a:r>
            <a:endParaRPr lang="en-US" sz="2400" b="1" dirty="0">
              <a:solidFill>
                <a:srgbClr val="0000CC"/>
              </a:solidFill>
              <a:latin typeface="Arial" pitchFamily="34" charset="0"/>
              <a:cs typeface="Arial" pitchFamily="34" charset="0"/>
            </a:endParaRPr>
          </a:p>
          <a:p>
            <a:pPr marL="0" lvl="0" indent="0" algn="just">
              <a:buNone/>
            </a:pPr>
            <a:r>
              <a:rPr lang="en-US" sz="2400" b="1" dirty="0" smtClean="0">
                <a:solidFill>
                  <a:srgbClr val="FF0066"/>
                </a:solidFill>
                <a:latin typeface="Arial" pitchFamily="34" charset="0"/>
                <a:cs typeface="Arial" pitchFamily="34" charset="0"/>
              </a:rPr>
              <a:t>Trình bày nguyên tắc điều </a:t>
            </a:r>
            <a:r>
              <a:rPr lang="en-US" sz="2400" b="1" dirty="0">
                <a:solidFill>
                  <a:srgbClr val="FF0066"/>
                </a:solidFill>
                <a:latin typeface="Arial" pitchFamily="34" charset="0"/>
                <a:cs typeface="Arial" pitchFamily="34" charset="0"/>
              </a:rPr>
              <a:t>trị </a:t>
            </a:r>
            <a:r>
              <a:rPr lang="en-US" sz="2400" b="1" dirty="0" smtClean="0">
                <a:solidFill>
                  <a:srgbClr val="FF0066"/>
                </a:solidFill>
                <a:latin typeface="Arial" pitchFamily="34" charset="0"/>
                <a:cs typeface="Arial" pitchFamily="34" charset="0"/>
              </a:rPr>
              <a:t>bệnh nhân này?</a:t>
            </a:r>
            <a:endParaRPr lang="en-US" sz="2400" b="1" dirty="0">
              <a:solidFill>
                <a:srgbClr val="FF0066"/>
              </a:solidFill>
              <a:latin typeface="Arial" pitchFamily="34" charset="0"/>
              <a:cs typeface="Arial" pitchFamily="34" charset="0"/>
            </a:endParaRPr>
          </a:p>
          <a:p>
            <a:pPr marL="0" indent="0" algn="just">
              <a:buNone/>
            </a:pPr>
            <a:endParaRPr lang="en-US" sz="2400" b="1" dirty="0">
              <a:solidFill>
                <a:srgbClr val="FF0066"/>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58</a:t>
            </a:fld>
            <a:endParaRPr lang="en-US"/>
          </a:p>
        </p:txBody>
      </p:sp>
    </p:spTree>
    <p:extLst>
      <p:ext uri="{BB962C8B-B14F-4D97-AF65-F5344CB8AC3E}">
        <p14:creationId xmlns:p14="http://schemas.microsoft.com/office/powerpoint/2010/main" val="18508336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458200" cy="5643563"/>
          </a:xfrm>
        </p:spPr>
        <p:txBody>
          <a:bodyPr>
            <a:normAutofit/>
          </a:bodyPr>
          <a:lstStyle/>
          <a:p>
            <a:pPr marL="0" indent="0">
              <a:buNone/>
            </a:pPr>
            <a:r>
              <a:rPr lang="en-US" sz="2400" b="1" u="sng" dirty="0">
                <a:solidFill>
                  <a:srgbClr val="0000CC"/>
                </a:solidFill>
                <a:latin typeface="Arial" pitchFamily="34" charset="0"/>
                <a:cs typeface="Arial" pitchFamily="34" charset="0"/>
              </a:rPr>
              <a:t>CÂU HỎI </a:t>
            </a:r>
            <a:r>
              <a:rPr lang="en-US" sz="2400" b="1" u="sng" dirty="0" smtClean="0">
                <a:solidFill>
                  <a:srgbClr val="0000CC"/>
                </a:solidFill>
                <a:latin typeface="Arial" pitchFamily="34" charset="0"/>
                <a:cs typeface="Arial" pitchFamily="34" charset="0"/>
              </a:rPr>
              <a:t>17</a:t>
            </a:r>
            <a:r>
              <a:rPr lang="en-US" sz="2400" b="1" dirty="0" smtClean="0">
                <a:solidFill>
                  <a:srgbClr val="0000CC"/>
                </a:solidFill>
                <a:latin typeface="Arial" pitchFamily="34" charset="0"/>
                <a:cs typeface="Arial" pitchFamily="34" charset="0"/>
              </a:rPr>
              <a:t>: </a:t>
            </a:r>
            <a:endParaRPr lang="en-US" sz="2400" b="1" dirty="0">
              <a:solidFill>
                <a:srgbClr val="0000CC"/>
              </a:solidFill>
              <a:latin typeface="Arial" pitchFamily="34" charset="0"/>
              <a:cs typeface="Arial" pitchFamily="34" charset="0"/>
            </a:endParaRPr>
          </a:p>
          <a:p>
            <a:pPr marL="0" lvl="0" indent="0">
              <a:buNone/>
            </a:pPr>
            <a:r>
              <a:rPr lang="en-US" sz="2400" b="1" dirty="0" smtClean="0">
                <a:solidFill>
                  <a:srgbClr val="0000CC"/>
                </a:solidFill>
                <a:latin typeface="Arial" pitchFamily="34" charset="0"/>
                <a:cs typeface="Arial" pitchFamily="34" charset="0"/>
              </a:rPr>
              <a:t>Nguyên tắc điều </a:t>
            </a:r>
            <a:r>
              <a:rPr lang="en-US" sz="2400" b="1" dirty="0">
                <a:solidFill>
                  <a:srgbClr val="0000CC"/>
                </a:solidFill>
                <a:latin typeface="Arial" pitchFamily="34" charset="0"/>
                <a:cs typeface="Arial" pitchFamily="34" charset="0"/>
              </a:rPr>
              <a:t>trị </a:t>
            </a:r>
            <a:r>
              <a:rPr lang="en-US" sz="2400" b="1" dirty="0" smtClean="0">
                <a:solidFill>
                  <a:srgbClr val="0000CC"/>
                </a:solidFill>
                <a:latin typeface="Arial" pitchFamily="34" charset="0"/>
                <a:cs typeface="Arial" pitchFamily="34" charset="0"/>
              </a:rPr>
              <a:t>bệnh nhân này:</a:t>
            </a:r>
          </a:p>
          <a:p>
            <a:pPr marL="0" lvl="0" indent="0">
              <a:buNone/>
            </a:pPr>
            <a:endParaRPr lang="en-US" sz="2400" b="1" dirty="0" smtClean="0">
              <a:solidFill>
                <a:srgbClr val="0000CC"/>
              </a:solidFill>
              <a:latin typeface="Arial" pitchFamily="34" charset="0"/>
              <a:cs typeface="Arial" pitchFamily="34" charset="0"/>
            </a:endParaRPr>
          </a:p>
          <a:p>
            <a:pPr marL="457200" indent="-457200">
              <a:buFont typeface="+mj-lt"/>
              <a:buAutoNum type="arabicPeriod"/>
            </a:pPr>
            <a:r>
              <a:rPr lang="vi-VN" sz="2400" dirty="0" smtClean="0">
                <a:solidFill>
                  <a:srgbClr val="FF0066"/>
                </a:solidFill>
                <a:effectLst>
                  <a:outerShdw blurRad="38100" dist="38100" dir="2700000" algn="tl">
                    <a:srgbClr val="000000">
                      <a:alpha val="43137"/>
                    </a:srgbClr>
                  </a:outerShdw>
                </a:effectLst>
                <a:cs typeface="Arial" pitchFamily="34" charset="0"/>
              </a:rPr>
              <a:t>Điều trị nguyên nhân</a:t>
            </a:r>
          </a:p>
          <a:p>
            <a:pPr marL="457200" lvl="0" indent="-457200">
              <a:buFont typeface="+mj-lt"/>
              <a:buAutoNum type="arabicPeriod"/>
            </a:pPr>
            <a:r>
              <a:rPr lang="en-US" sz="2400"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Điều trị đặc hiệu</a:t>
            </a:r>
          </a:p>
          <a:p>
            <a:pPr marL="0" indent="0">
              <a:buNone/>
            </a:pPr>
            <a:r>
              <a:rPr lang="en-US" sz="2400"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      - </a:t>
            </a:r>
            <a:r>
              <a:rPr lang="vi-VN" sz="2400" dirty="0">
                <a:solidFill>
                  <a:srgbClr val="FF0000"/>
                </a:solidFill>
                <a:effectLst>
                  <a:outerShdw blurRad="38100" dist="38100" dir="2700000" algn="tl">
                    <a:srgbClr val="000000">
                      <a:alpha val="43137"/>
                    </a:srgbClr>
                  </a:outerShdw>
                </a:effectLst>
                <a:cs typeface="Arial" pitchFamily="34" charset="0"/>
              </a:rPr>
              <a:t>Điều trị nâng </a:t>
            </a:r>
            <a:r>
              <a:rPr lang="vi-VN" sz="2400" dirty="0" smtClean="0">
                <a:solidFill>
                  <a:srgbClr val="FF0000"/>
                </a:solidFill>
                <a:effectLst>
                  <a:outerShdw blurRad="38100" dist="38100" dir="2700000" algn="tl">
                    <a:srgbClr val="000000">
                      <a:alpha val="43137"/>
                    </a:srgbClr>
                  </a:outerShdw>
                </a:effectLst>
                <a:cs typeface="Arial" pitchFamily="34" charset="0"/>
              </a:rPr>
              <a:t>đỡ</a:t>
            </a:r>
          </a:p>
          <a:p>
            <a:pPr marL="0" indent="0">
              <a:buNone/>
            </a:pPr>
            <a:r>
              <a:rPr lang="vi-VN" sz="2400" dirty="0" smtClean="0">
                <a:solidFill>
                  <a:srgbClr val="FF0000"/>
                </a:solidFill>
                <a:effectLst>
                  <a:outerShdw blurRad="38100" dist="38100" dir="2700000" algn="tl">
                    <a:srgbClr val="000000">
                      <a:alpha val="43137"/>
                    </a:srgbClr>
                  </a:outerShdw>
                </a:effectLst>
                <a:cs typeface="Arial" pitchFamily="34" charset="0"/>
              </a:rPr>
              <a:t>      - </a:t>
            </a:r>
            <a:r>
              <a:rPr lang="en-US" sz="2400"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Ức chế miễn dịch + Ghép tế bào gốc</a:t>
            </a:r>
            <a:endParaRPr lang="en-US" sz="2400" dirty="0">
              <a:solidFill>
                <a:srgbClr val="FF0000"/>
              </a:solidFill>
              <a:effectLst>
                <a:outerShdw blurRad="38100" dist="38100" dir="2700000" algn="tl">
                  <a:srgbClr val="000000">
                    <a:alpha val="43137"/>
                  </a:srgbClr>
                </a:outerShdw>
              </a:effectLst>
              <a:latin typeface="Arial" pitchFamily="34" charset="0"/>
              <a:cs typeface="Arial" pitchFamily="34" charset="0"/>
            </a:endParaRPr>
          </a:p>
          <a:p>
            <a:pPr marL="0" indent="0">
              <a:buNone/>
            </a:pPr>
            <a:endParaRPr lang="en-US" sz="2400" b="1" dirty="0">
              <a:solidFill>
                <a:srgbClr val="FF0000"/>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59</a:t>
            </a:fld>
            <a:endParaRPr lang="en-US"/>
          </a:p>
        </p:txBody>
      </p:sp>
    </p:spTree>
    <p:extLst>
      <p:ext uri="{BB962C8B-B14F-4D97-AF65-F5344CB8AC3E}">
        <p14:creationId xmlns:p14="http://schemas.microsoft.com/office/powerpoint/2010/main" val="46335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228600" y="1577471"/>
            <a:ext cx="8686800" cy="4351338"/>
          </a:xfrm>
        </p:spPr>
        <p:txBody>
          <a:bodyPr>
            <a:normAutofit/>
          </a:bodyPr>
          <a:lstStyle/>
          <a:p>
            <a:pPr marL="0" indent="0" algn="just">
              <a:buNone/>
            </a:pPr>
            <a:r>
              <a:rPr lang="en-US" sz="2400" b="1" u="sng" dirty="0" smtClean="0">
                <a:solidFill>
                  <a:srgbClr val="0000CC"/>
                </a:solidFill>
                <a:latin typeface="Arial" pitchFamily="34" charset="0"/>
                <a:cs typeface="Arial" pitchFamily="34" charset="0"/>
              </a:rPr>
              <a:t>CÂU HỎI 1</a:t>
            </a:r>
            <a:r>
              <a:rPr lang="en-US" sz="2400" b="1" dirty="0" smtClean="0">
                <a:solidFill>
                  <a:srgbClr val="0000CC"/>
                </a:solidFill>
                <a:latin typeface="Arial" pitchFamily="34" charset="0"/>
                <a:cs typeface="Arial" pitchFamily="34" charset="0"/>
              </a:rPr>
              <a:t>: </a:t>
            </a:r>
          </a:p>
          <a:p>
            <a:pPr marL="0" indent="0" algn="just">
              <a:buNone/>
            </a:pPr>
            <a:endParaRPr lang="en-US" sz="2400" b="1" u="sng" dirty="0" smtClean="0">
              <a:solidFill>
                <a:srgbClr val="0000CC"/>
              </a:solidFill>
              <a:latin typeface="Arial" pitchFamily="34" charset="0"/>
              <a:cs typeface="Arial" pitchFamily="34" charset="0"/>
            </a:endParaRPr>
          </a:p>
          <a:p>
            <a:pPr marL="0" indent="0" algn="just">
              <a:buNone/>
            </a:pPr>
            <a:r>
              <a:rPr lang="en-US" sz="2400" b="1" dirty="0" smtClean="0">
                <a:solidFill>
                  <a:srgbClr val="FF0066"/>
                </a:solidFill>
                <a:latin typeface="Arial" pitchFamily="34" charset="0"/>
                <a:cs typeface="Arial" pitchFamily="34" charset="0"/>
              </a:rPr>
              <a:t>Vì sao bệnh nhân chóng mặt? </a:t>
            </a:r>
          </a:p>
          <a:p>
            <a:pPr marL="0" indent="0" algn="just">
              <a:buNone/>
            </a:pPr>
            <a:r>
              <a:rPr lang="en-US" sz="2400" b="1" dirty="0">
                <a:solidFill>
                  <a:srgbClr val="FF0066"/>
                </a:solidFill>
                <a:latin typeface="Arial" pitchFamily="34" charset="0"/>
                <a:cs typeface="Arial" pitchFamily="34" charset="0"/>
              </a:rPr>
              <a:t>Liệt kê các nguyên nhân </a:t>
            </a:r>
            <a:r>
              <a:rPr lang="en-US" sz="2400" b="1" dirty="0" smtClean="0">
                <a:solidFill>
                  <a:srgbClr val="FF0066"/>
                </a:solidFill>
                <a:latin typeface="Arial" pitchFamily="34" charset="0"/>
                <a:cs typeface="Arial" pitchFamily="34" charset="0"/>
              </a:rPr>
              <a:t>gây </a:t>
            </a:r>
            <a:r>
              <a:rPr lang="en-US" sz="2400" b="1" dirty="0">
                <a:solidFill>
                  <a:srgbClr val="FF0066"/>
                </a:solidFill>
                <a:latin typeface="Arial" pitchFamily="34" charset="0"/>
                <a:cs typeface="Arial" pitchFamily="34" charset="0"/>
              </a:rPr>
              <a:t>chóng </a:t>
            </a:r>
            <a:r>
              <a:rPr lang="en-US" sz="2400" b="1" dirty="0" smtClean="0">
                <a:solidFill>
                  <a:srgbClr val="FF0066"/>
                </a:solidFill>
                <a:latin typeface="Arial" pitchFamily="34" charset="0"/>
                <a:cs typeface="Arial" pitchFamily="34" charset="0"/>
              </a:rPr>
              <a:t>mặt ở bệnh nhân này? </a:t>
            </a:r>
            <a:endParaRPr lang="en-US" sz="2400" b="1" dirty="0">
              <a:solidFill>
                <a:srgbClr val="FF0066"/>
              </a:solidFill>
              <a:latin typeface="Arial" pitchFamily="34" charset="0"/>
              <a:cs typeface="Arial" pitchFamily="34" charset="0"/>
            </a:endParaRPr>
          </a:p>
          <a:p>
            <a:pPr marL="0" indent="0" algn="just">
              <a:buNone/>
            </a:pPr>
            <a:endParaRPr lang="en-US" sz="2400" b="1" dirty="0" smtClean="0">
              <a:solidFill>
                <a:srgbClr val="FF0066"/>
              </a:solidFill>
              <a:latin typeface="Arial" pitchFamily="34" charset="0"/>
              <a:cs typeface="Arial" pitchFamily="34" charset="0"/>
            </a:endParaRPr>
          </a:p>
          <a:p>
            <a:pPr marL="0" indent="0" algn="just">
              <a:buNone/>
            </a:pPr>
            <a:endParaRPr lang="en-US" sz="2400" dirty="0">
              <a:latin typeface="Arial" pitchFamily="34" charset="0"/>
              <a:cs typeface="Arial" pitchFamily="34" charset="0"/>
            </a:endParaRPr>
          </a:p>
          <a:p>
            <a:pPr marL="0" indent="0" algn="just">
              <a:buNone/>
            </a:pPr>
            <a:endParaRPr lang="en-US" sz="2400" dirty="0" smtClean="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6</a:t>
            </a:fld>
            <a:endParaRPr lang="en-US"/>
          </a:p>
        </p:txBody>
      </p:sp>
    </p:spTree>
    <p:extLst>
      <p:ext uri="{BB962C8B-B14F-4D97-AF65-F5344CB8AC3E}">
        <p14:creationId xmlns:p14="http://schemas.microsoft.com/office/powerpoint/2010/main" val="7484489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458200" cy="5643563"/>
          </a:xfrm>
        </p:spPr>
        <p:txBody>
          <a:bodyPr>
            <a:normAutofit/>
          </a:bodyPr>
          <a:lstStyle/>
          <a:p>
            <a:pPr marL="0" indent="0">
              <a:buNone/>
            </a:pPr>
            <a:r>
              <a:rPr lang="en-US" sz="2400" b="1" u="sng" dirty="0">
                <a:solidFill>
                  <a:srgbClr val="0000CC"/>
                </a:solidFill>
                <a:latin typeface="Arial" pitchFamily="34" charset="0"/>
                <a:cs typeface="Arial" pitchFamily="34" charset="0"/>
              </a:rPr>
              <a:t>CÂU HỎI </a:t>
            </a:r>
            <a:r>
              <a:rPr lang="en-US" sz="2400" b="1" u="sng" dirty="0" smtClean="0">
                <a:solidFill>
                  <a:srgbClr val="0000CC"/>
                </a:solidFill>
                <a:latin typeface="Arial" pitchFamily="34" charset="0"/>
                <a:cs typeface="Arial" pitchFamily="34" charset="0"/>
              </a:rPr>
              <a:t>17</a:t>
            </a:r>
            <a:r>
              <a:rPr lang="en-US" sz="2400" b="1" dirty="0" smtClean="0">
                <a:solidFill>
                  <a:srgbClr val="0000CC"/>
                </a:solidFill>
                <a:latin typeface="Arial" pitchFamily="34" charset="0"/>
                <a:cs typeface="Arial" pitchFamily="34" charset="0"/>
              </a:rPr>
              <a:t>: </a:t>
            </a:r>
            <a:endParaRPr lang="en-US" sz="2400" b="1" dirty="0">
              <a:solidFill>
                <a:srgbClr val="0000CC"/>
              </a:solidFill>
              <a:latin typeface="Arial" pitchFamily="34" charset="0"/>
              <a:cs typeface="Arial" pitchFamily="34" charset="0"/>
            </a:endParaRPr>
          </a:p>
          <a:p>
            <a:pPr marL="0" lvl="0" indent="0">
              <a:buNone/>
            </a:pPr>
            <a:r>
              <a:rPr lang="en-US" sz="2400" b="1" dirty="0" smtClean="0">
                <a:solidFill>
                  <a:srgbClr val="FF0066"/>
                </a:solidFill>
                <a:latin typeface="Arial" pitchFamily="34" charset="0"/>
                <a:cs typeface="Arial" pitchFamily="34" charset="0"/>
              </a:rPr>
              <a:t>Nguyên tắc điều </a:t>
            </a:r>
            <a:r>
              <a:rPr lang="en-US" sz="2400" b="1" dirty="0">
                <a:solidFill>
                  <a:srgbClr val="FF0066"/>
                </a:solidFill>
                <a:latin typeface="Arial" pitchFamily="34" charset="0"/>
                <a:cs typeface="Arial" pitchFamily="34" charset="0"/>
              </a:rPr>
              <a:t>trị </a:t>
            </a:r>
            <a:r>
              <a:rPr lang="en-US" sz="2400" b="1" dirty="0" smtClean="0">
                <a:solidFill>
                  <a:srgbClr val="FF0066"/>
                </a:solidFill>
                <a:latin typeface="Arial" pitchFamily="34" charset="0"/>
                <a:cs typeface="Arial" pitchFamily="34" charset="0"/>
              </a:rPr>
              <a:t>bệnh nhân này:</a:t>
            </a:r>
          </a:p>
          <a:p>
            <a:pPr marL="0" lvl="0" indent="0">
              <a:buNone/>
            </a:pPr>
            <a:endParaRPr lang="en-US" sz="2400" b="1" dirty="0" smtClean="0">
              <a:solidFill>
                <a:srgbClr val="0000CC"/>
              </a:solidFill>
              <a:latin typeface="Arial" pitchFamily="34" charset="0"/>
              <a:cs typeface="Arial" pitchFamily="34" charset="0"/>
            </a:endParaRPr>
          </a:p>
          <a:p>
            <a:pPr marL="457200" indent="-457200">
              <a:buFont typeface="+mj-lt"/>
              <a:buAutoNum type="arabicPeriod"/>
            </a:pPr>
            <a:r>
              <a:rPr lang="vi-VN" sz="2400" u="sng" dirty="0" smtClean="0">
                <a:solidFill>
                  <a:srgbClr val="0000CC"/>
                </a:solidFill>
                <a:effectLst>
                  <a:outerShdw blurRad="38100" dist="38100" dir="2700000" algn="tl">
                    <a:srgbClr val="000000">
                      <a:alpha val="43137"/>
                    </a:srgbClr>
                  </a:outerShdw>
                </a:effectLst>
                <a:cs typeface="Arial" pitchFamily="34" charset="0"/>
              </a:rPr>
              <a:t>Điều trị nguyên nhân:</a:t>
            </a:r>
            <a:r>
              <a:rPr lang="vi-VN" sz="2400" dirty="0" smtClean="0">
                <a:solidFill>
                  <a:srgbClr val="0000CC"/>
                </a:solidFill>
                <a:effectLst>
                  <a:outerShdw blurRad="38100" dist="38100" dir="2700000" algn="tl">
                    <a:srgbClr val="000000">
                      <a:alpha val="43137"/>
                    </a:srgbClr>
                  </a:outerShdw>
                </a:effectLst>
                <a:cs typeface="Arial" pitchFamily="34" charset="0"/>
              </a:rPr>
              <a:t> </a:t>
            </a:r>
            <a:r>
              <a:rPr lang="vi-VN" sz="2400" dirty="0" smtClean="0">
                <a:solidFill>
                  <a:srgbClr val="FF0066"/>
                </a:solidFill>
                <a:cs typeface="Arial" pitchFamily="34" charset="0"/>
              </a:rPr>
              <a:t>ngừng tiếp xúc với thuốc trừ sâu</a:t>
            </a:r>
          </a:p>
          <a:p>
            <a:pPr marL="0" indent="0">
              <a:buNone/>
            </a:pPr>
            <a:endParaRPr lang="en-US" sz="2400" b="1"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60</a:t>
            </a:fld>
            <a:endParaRPr lang="en-US"/>
          </a:p>
        </p:txBody>
      </p:sp>
    </p:spTree>
    <p:extLst>
      <p:ext uri="{BB962C8B-B14F-4D97-AF65-F5344CB8AC3E}">
        <p14:creationId xmlns:p14="http://schemas.microsoft.com/office/powerpoint/2010/main" val="27862162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792162"/>
          </a:xfrm>
        </p:spPr>
        <p:txBody>
          <a:bodyPr>
            <a:normAutofit/>
          </a:bodyPr>
          <a:lstStyle/>
          <a:p>
            <a:r>
              <a:rPr lang="en-US" sz="2400" b="1" dirty="0" smtClean="0">
                <a:solidFill>
                  <a:srgbClr val="FF0000"/>
                </a:solidFill>
                <a:latin typeface="Arial" pitchFamily="34" charset="0"/>
                <a:cs typeface="Arial" pitchFamily="34" charset="0"/>
              </a:rPr>
              <a:t>2. </a:t>
            </a:r>
            <a:r>
              <a:rPr lang="en-US" sz="2400" b="1" u="sng"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Điều </a:t>
            </a:r>
            <a:r>
              <a:rPr lang="en-US" sz="2400" b="1" u="sng" dirty="0">
                <a:solidFill>
                  <a:srgbClr val="FF0000"/>
                </a:solidFill>
                <a:effectLst>
                  <a:outerShdw blurRad="38100" dist="38100" dir="2700000" algn="tl">
                    <a:srgbClr val="000000">
                      <a:alpha val="43137"/>
                    </a:srgbClr>
                  </a:outerShdw>
                </a:effectLst>
                <a:latin typeface="Arial" pitchFamily="34" charset="0"/>
                <a:cs typeface="Arial" pitchFamily="34" charset="0"/>
              </a:rPr>
              <a:t>trị đặc hiệu</a:t>
            </a:r>
          </a:p>
        </p:txBody>
      </p:sp>
      <p:sp>
        <p:nvSpPr>
          <p:cNvPr id="3" name="Content Placeholder 2"/>
          <p:cNvSpPr>
            <a:spLocks noGrp="1"/>
          </p:cNvSpPr>
          <p:nvPr>
            <p:ph idx="1"/>
          </p:nvPr>
        </p:nvSpPr>
        <p:spPr>
          <a:xfrm>
            <a:off x="228600" y="983673"/>
            <a:ext cx="8458200" cy="4983163"/>
          </a:xfrm>
        </p:spPr>
        <p:txBody>
          <a:bodyPr>
            <a:noAutofit/>
          </a:bodyPr>
          <a:lstStyle/>
          <a:p>
            <a:pPr marL="0" indent="0" algn="just">
              <a:buNone/>
            </a:pPr>
            <a:r>
              <a:rPr lang="en-US" sz="2400" b="1" dirty="0" smtClean="0">
                <a:solidFill>
                  <a:srgbClr val="FF0066"/>
                </a:solidFill>
                <a:latin typeface="Arial" pitchFamily="34" charset="0"/>
                <a:cs typeface="Arial" pitchFamily="34" charset="0"/>
              </a:rPr>
              <a:t>A. </a:t>
            </a:r>
            <a:r>
              <a:rPr lang="vi-VN" sz="2400" b="1" u="sng" dirty="0" smtClean="0">
                <a:solidFill>
                  <a:srgbClr val="FF0066"/>
                </a:solidFill>
                <a:effectLst>
                  <a:outerShdw blurRad="38100" dist="38100" dir="2700000" algn="tl">
                    <a:srgbClr val="000000">
                      <a:alpha val="43137"/>
                    </a:srgbClr>
                  </a:outerShdw>
                </a:effectLst>
                <a:latin typeface="Arial" pitchFamily="34" charset="0"/>
                <a:cs typeface="Arial" pitchFamily="34" charset="0"/>
              </a:rPr>
              <a:t>Điều trị nâng đỡ</a:t>
            </a:r>
          </a:p>
          <a:p>
            <a:pPr marL="0" indent="0" algn="just">
              <a:buNone/>
            </a:pPr>
            <a:r>
              <a:rPr lang="vi-VN" sz="2400" b="1" dirty="0" smtClean="0">
                <a:solidFill>
                  <a:srgbClr val="0000CC"/>
                </a:solidFill>
                <a:latin typeface="Arial" pitchFamily="34" charset="0"/>
                <a:cs typeface="Arial" pitchFamily="34" charset="0"/>
              </a:rPr>
              <a:t>- Truyền máu</a:t>
            </a:r>
          </a:p>
          <a:p>
            <a:pPr algn="just"/>
            <a:r>
              <a:rPr lang="vi-VN" sz="2400" dirty="0" smtClean="0">
                <a:solidFill>
                  <a:srgbClr val="0000CC"/>
                </a:solidFill>
                <a:latin typeface="Arial" pitchFamily="34" charset="0"/>
                <a:cs typeface="Arial" pitchFamily="34" charset="0"/>
              </a:rPr>
              <a:t>Truyền hồng cầu</a:t>
            </a:r>
            <a:r>
              <a:rPr lang="en-US" sz="2400" dirty="0" smtClean="0">
                <a:solidFill>
                  <a:srgbClr val="0000CC"/>
                </a:solidFill>
                <a:latin typeface="Arial" pitchFamily="34" charset="0"/>
                <a:cs typeface="Arial" pitchFamily="34" charset="0"/>
              </a:rPr>
              <a:t> </a:t>
            </a:r>
            <a:r>
              <a:rPr lang="vi-VN" sz="2400" dirty="0" smtClean="0">
                <a:solidFill>
                  <a:srgbClr val="0000CC"/>
                </a:solidFill>
                <a:latin typeface="Arial" pitchFamily="34" charset="0"/>
                <a:cs typeface="Arial" pitchFamily="34" charset="0"/>
              </a:rPr>
              <a:t>lắng duy trì Hb &gt; 7 g/dL</a:t>
            </a:r>
            <a:endParaRPr lang="en-US" sz="2400" dirty="0" smtClean="0">
              <a:solidFill>
                <a:srgbClr val="0000CC"/>
              </a:solidFill>
              <a:latin typeface="Arial" pitchFamily="34" charset="0"/>
              <a:cs typeface="Arial" pitchFamily="34" charset="0"/>
            </a:endParaRPr>
          </a:p>
          <a:p>
            <a:pPr algn="just"/>
            <a:r>
              <a:rPr lang="vi-VN" sz="2400" dirty="0" smtClean="0">
                <a:solidFill>
                  <a:srgbClr val="0000CC"/>
                </a:solidFill>
                <a:latin typeface="Arial" pitchFamily="34" charset="0"/>
                <a:cs typeface="Arial" pitchFamily="34" charset="0"/>
              </a:rPr>
              <a:t>Truyền tiểu cầu</a:t>
            </a:r>
            <a:r>
              <a:rPr lang="en-US" sz="2400" dirty="0" smtClean="0">
                <a:solidFill>
                  <a:srgbClr val="0000CC"/>
                </a:solidFill>
                <a:latin typeface="Arial" pitchFamily="34" charset="0"/>
                <a:cs typeface="Arial" pitchFamily="34" charset="0"/>
              </a:rPr>
              <a:t> </a:t>
            </a:r>
            <a:r>
              <a:rPr lang="vi-VN" sz="2400" dirty="0" smtClean="0">
                <a:solidFill>
                  <a:srgbClr val="0000CC"/>
                </a:solidFill>
                <a:latin typeface="Arial" pitchFamily="34" charset="0"/>
                <a:cs typeface="Arial" pitchFamily="34" charset="0"/>
              </a:rPr>
              <a:t>duy trì số lượng tiểu cầu &gt; </a:t>
            </a:r>
            <a:r>
              <a:rPr lang="en-US" sz="2400" dirty="0" smtClean="0">
                <a:solidFill>
                  <a:srgbClr val="0000CC"/>
                </a:solidFill>
                <a:latin typeface="Arial" pitchFamily="34" charset="0"/>
                <a:cs typeface="Arial" pitchFamily="34" charset="0"/>
              </a:rPr>
              <a:t>20 G/L</a:t>
            </a:r>
            <a:endParaRPr lang="vi-VN" sz="2400" dirty="0" smtClean="0">
              <a:solidFill>
                <a:srgbClr val="0000CC"/>
              </a:solidFill>
              <a:latin typeface="Arial" pitchFamily="34" charset="0"/>
              <a:cs typeface="Arial" pitchFamily="34" charset="0"/>
            </a:endParaRPr>
          </a:p>
          <a:p>
            <a:pPr marL="0" indent="0" algn="just">
              <a:buNone/>
            </a:pPr>
            <a:r>
              <a:rPr lang="en-US" sz="2400" b="1" dirty="0">
                <a:solidFill>
                  <a:srgbClr val="0000CC"/>
                </a:solidFill>
                <a:latin typeface="Arial" pitchFamily="34" charset="0"/>
                <a:cs typeface="Arial" pitchFamily="34" charset="0"/>
              </a:rPr>
              <a:t>-</a:t>
            </a:r>
            <a:r>
              <a:rPr lang="en-US" sz="2400" b="1" dirty="0" smtClean="0">
                <a:solidFill>
                  <a:srgbClr val="0000CC"/>
                </a:solidFill>
                <a:latin typeface="Arial" pitchFamily="34" charset="0"/>
                <a:cs typeface="Arial" pitchFamily="34" charset="0"/>
              </a:rPr>
              <a:t> </a:t>
            </a:r>
            <a:r>
              <a:rPr lang="vi-VN" sz="2400" b="1" dirty="0" smtClean="0">
                <a:solidFill>
                  <a:srgbClr val="0000CC"/>
                </a:solidFill>
                <a:latin typeface="Arial" pitchFamily="34" charset="0"/>
                <a:cs typeface="Arial" pitchFamily="34" charset="0"/>
              </a:rPr>
              <a:t>Phòng ngừa nhiễm trùng</a:t>
            </a:r>
          </a:p>
          <a:p>
            <a:pPr marL="0" indent="0" algn="just">
              <a:buNone/>
            </a:pPr>
            <a:r>
              <a:rPr lang="vi-VN" sz="2400" dirty="0" smtClean="0">
                <a:solidFill>
                  <a:srgbClr val="0000CC"/>
                </a:solidFill>
                <a:latin typeface="Arial" pitchFamily="34" charset="0"/>
                <a:cs typeface="Arial" pitchFamily="34" charset="0"/>
              </a:rPr>
              <a:t>- Bệnh nhân có số lượng bạch cầu hạt giảm mức độ trung bình nên không cần vào phòng cách ly vô trùng và sử dụng kháng sinh, kháng nấm, kháng virus dự phòng.</a:t>
            </a:r>
          </a:p>
          <a:p>
            <a:pPr marL="0" indent="0" algn="just">
              <a:buNone/>
            </a:pPr>
            <a:r>
              <a:rPr lang="vi-VN" sz="2400" dirty="0" smtClean="0">
                <a:solidFill>
                  <a:srgbClr val="0000CC"/>
                </a:solidFill>
                <a:latin typeface="Arial" pitchFamily="34" charset="0"/>
                <a:cs typeface="Arial" pitchFamily="34" charset="0"/>
              </a:rPr>
              <a:t>- Vệ sinh răng miệng thường xuyên bằng nước súc miệng sát trùng (chlorhexidine hoặc nước muối sinh lý), đeo khẩu trang và rửa tay với xà phòng diệt khuẩn, ăn chín uống sôi, ăn trái cây đã gọt vỏ và rau quả sống rửa sạch.</a:t>
            </a: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61</a:t>
            </a:fld>
            <a:endParaRPr lang="en-US"/>
          </a:p>
        </p:txBody>
      </p:sp>
    </p:spTree>
    <p:extLst>
      <p:ext uri="{BB962C8B-B14F-4D97-AF65-F5344CB8AC3E}">
        <p14:creationId xmlns:p14="http://schemas.microsoft.com/office/powerpoint/2010/main" val="25150550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09600"/>
            <a:ext cx="8763000" cy="4830763"/>
          </a:xfrm>
        </p:spPr>
        <p:txBody>
          <a:bodyPr>
            <a:normAutofit/>
          </a:bodyPr>
          <a:lstStyle/>
          <a:p>
            <a:pPr marL="0" indent="0" algn="just">
              <a:buNone/>
            </a:pPr>
            <a:r>
              <a:rPr lang="en-US" sz="2400" b="1" dirty="0" smtClean="0">
                <a:solidFill>
                  <a:srgbClr val="FF0066"/>
                </a:solidFill>
                <a:effectLst>
                  <a:outerShdw blurRad="38100" dist="38100" dir="2700000" algn="tl">
                    <a:srgbClr val="000000">
                      <a:alpha val="43137"/>
                    </a:srgbClr>
                  </a:outerShdw>
                </a:effectLst>
                <a:latin typeface="Arial" pitchFamily="34" charset="0"/>
                <a:cs typeface="Arial" pitchFamily="34" charset="0"/>
              </a:rPr>
              <a:t>B. </a:t>
            </a:r>
            <a:r>
              <a:rPr lang="en-US" sz="2400" b="1" u="sng" dirty="0" smtClean="0">
                <a:solidFill>
                  <a:srgbClr val="FF0066"/>
                </a:solidFill>
                <a:effectLst>
                  <a:outerShdw blurRad="38100" dist="38100" dir="2700000" algn="tl">
                    <a:srgbClr val="000000">
                      <a:alpha val="43137"/>
                    </a:srgbClr>
                  </a:outerShdw>
                </a:effectLst>
                <a:latin typeface="Arial" pitchFamily="34" charset="0"/>
                <a:cs typeface="Arial" pitchFamily="34" charset="0"/>
              </a:rPr>
              <a:t>Ức chế miễn dịch + Ghép tế bào gốc tạo máu</a:t>
            </a:r>
          </a:p>
          <a:p>
            <a:pPr marL="0" indent="0" algn="just">
              <a:buNone/>
            </a:pPr>
            <a:r>
              <a:rPr lang="en-US" sz="2400" dirty="0" smtClean="0">
                <a:solidFill>
                  <a:srgbClr val="0000CC"/>
                </a:solidFill>
                <a:latin typeface="Arial" pitchFamily="34" charset="0"/>
                <a:cs typeface="Arial" pitchFamily="34" charset="0"/>
              </a:rPr>
              <a:t>Bệnh nhân suy tủy rất nặng nên cần bắt đầu điều trị đặc hiệu càng sớm càng tốt.</a:t>
            </a:r>
          </a:p>
          <a:p>
            <a:pPr marL="0" indent="0" algn="just">
              <a:buNone/>
            </a:pPr>
            <a:r>
              <a:rPr lang="en-US" sz="2400" b="1" dirty="0" smtClean="0">
                <a:solidFill>
                  <a:srgbClr val="FF0000"/>
                </a:solidFill>
                <a:latin typeface="Arial" pitchFamily="34" charset="0"/>
                <a:cs typeface="Arial" pitchFamily="34" charset="0"/>
              </a:rPr>
              <a:t>- </a:t>
            </a:r>
            <a:r>
              <a:rPr lang="en-US" sz="2400" b="1" dirty="0">
                <a:solidFill>
                  <a:srgbClr val="FF0000"/>
                </a:solidFill>
                <a:latin typeface="Arial" pitchFamily="34" charset="0"/>
                <a:cs typeface="Arial" pitchFamily="34" charset="0"/>
              </a:rPr>
              <a:t>Ức chế miễn dịch </a:t>
            </a:r>
            <a:r>
              <a:rPr lang="vi-VN" sz="2400" b="1" dirty="0" smtClean="0">
                <a:solidFill>
                  <a:srgbClr val="FF0000"/>
                </a:solidFill>
                <a:latin typeface="Arial" pitchFamily="34" charset="0"/>
                <a:cs typeface="Arial" pitchFamily="34" charset="0"/>
              </a:rPr>
              <a:t>= Kết hợp ATG và cyclosporine:</a:t>
            </a:r>
          </a:p>
          <a:p>
            <a:pPr marL="0" indent="0" algn="just">
              <a:buNone/>
            </a:pPr>
            <a:r>
              <a:rPr lang="en-US" sz="2400" dirty="0">
                <a:solidFill>
                  <a:srgbClr val="0000CC"/>
                </a:solidFill>
                <a:latin typeface="Arial" panose="020B0604020202020204" pitchFamily="34" charset="0"/>
                <a:cs typeface="Arial" panose="020B0604020202020204" pitchFamily="34" charset="0"/>
              </a:rPr>
              <a:t>.</a:t>
            </a:r>
            <a:r>
              <a:rPr lang="vi-VN" sz="2400" dirty="0" smtClean="0">
                <a:solidFill>
                  <a:srgbClr val="0000CC"/>
                </a:solidFill>
                <a:latin typeface="Arial" panose="020B0604020202020204" pitchFamily="34" charset="0"/>
                <a:cs typeface="Arial" panose="020B0604020202020204" pitchFamily="34" charset="0"/>
              </a:rPr>
              <a:t>  ATG 40 mg/kg/ngày x 4 ngày</a:t>
            </a:r>
          </a:p>
          <a:p>
            <a:pPr marL="0" indent="0" algn="just">
              <a:buNone/>
            </a:pPr>
            <a:r>
              <a:rPr lang="en-US" sz="2400" dirty="0" smtClean="0">
                <a:solidFill>
                  <a:srgbClr val="0000CC"/>
                </a:solidFill>
                <a:latin typeface="Arial" panose="020B0604020202020204" pitchFamily="34" charset="0"/>
                <a:cs typeface="Arial" panose="020B0604020202020204" pitchFamily="34" charset="0"/>
              </a:rPr>
              <a:t>.</a:t>
            </a:r>
            <a:r>
              <a:rPr lang="vi-VN" sz="2400" dirty="0" smtClean="0">
                <a:solidFill>
                  <a:srgbClr val="0000CC"/>
                </a:solidFill>
                <a:latin typeface="Arial" panose="020B0604020202020204" pitchFamily="34" charset="0"/>
                <a:cs typeface="Arial" panose="020B0604020202020204" pitchFamily="34" charset="0"/>
              </a:rPr>
              <a:t> CSA 3-7 mg/kg uống mỗi ngày liên tục 6 tháng, sau đó giảm liều 25% mỗi 3 tháng, ngưng sau 18 tháng.</a:t>
            </a:r>
            <a:endParaRPr lang="en-US" sz="2400" dirty="0" smtClean="0">
              <a:solidFill>
                <a:srgbClr val="0000CC"/>
              </a:solidFill>
              <a:latin typeface="Arial" pitchFamily="34" charset="0"/>
              <a:cs typeface="Arial" pitchFamily="34" charset="0"/>
            </a:endParaRPr>
          </a:p>
          <a:p>
            <a:pPr marL="0" indent="0" algn="just">
              <a:buNone/>
            </a:pPr>
            <a:r>
              <a:rPr lang="en-US" sz="2400" b="1" dirty="0" smtClean="0">
                <a:solidFill>
                  <a:srgbClr val="FF0000"/>
                </a:solidFill>
                <a:latin typeface="Arial" pitchFamily="34" charset="0"/>
                <a:cs typeface="Arial" pitchFamily="34" charset="0"/>
              </a:rPr>
              <a:t>- </a:t>
            </a:r>
            <a:r>
              <a:rPr lang="en-US" sz="2400" b="1" dirty="0">
                <a:solidFill>
                  <a:srgbClr val="FF0000"/>
                </a:solidFill>
                <a:latin typeface="Arial" pitchFamily="34" charset="0"/>
                <a:cs typeface="Arial" pitchFamily="34" charset="0"/>
              </a:rPr>
              <a:t>Ghép tế bào </a:t>
            </a:r>
            <a:r>
              <a:rPr lang="en-US" sz="2400" b="1" dirty="0" smtClean="0">
                <a:solidFill>
                  <a:srgbClr val="FF0000"/>
                </a:solidFill>
                <a:latin typeface="Arial" pitchFamily="34" charset="0"/>
                <a:cs typeface="Arial" pitchFamily="34" charset="0"/>
              </a:rPr>
              <a:t>máu gốc:</a:t>
            </a:r>
          </a:p>
          <a:p>
            <a:pPr marL="0" indent="0" algn="just">
              <a:buNone/>
            </a:pPr>
            <a:r>
              <a:rPr lang="en-US" sz="2400" dirty="0" smtClean="0">
                <a:solidFill>
                  <a:srgbClr val="0000CC"/>
                </a:solidFill>
                <a:latin typeface="Arial" pitchFamily="34" charset="0"/>
                <a:cs typeface="Arial" pitchFamily="34" charset="0"/>
              </a:rPr>
              <a:t>Bệnh </a:t>
            </a:r>
            <a:r>
              <a:rPr lang="en-US" sz="2400" dirty="0">
                <a:solidFill>
                  <a:srgbClr val="0000CC"/>
                </a:solidFill>
                <a:latin typeface="Arial" pitchFamily="34" charset="0"/>
                <a:cs typeface="Arial" pitchFamily="34" charset="0"/>
              </a:rPr>
              <a:t>nhân </a:t>
            </a:r>
            <a:r>
              <a:rPr lang="en-US" sz="2400" dirty="0" smtClean="0">
                <a:solidFill>
                  <a:srgbClr val="0000CC"/>
                </a:solidFill>
                <a:latin typeface="Arial" pitchFamily="34" charset="0"/>
                <a:cs typeface="Arial" pitchFamily="34" charset="0"/>
              </a:rPr>
              <a:t>30 </a:t>
            </a:r>
            <a:r>
              <a:rPr lang="en-US" sz="2400">
                <a:solidFill>
                  <a:srgbClr val="0000CC"/>
                </a:solidFill>
                <a:latin typeface="Arial" pitchFamily="34" charset="0"/>
                <a:cs typeface="Arial" pitchFamily="34" charset="0"/>
              </a:rPr>
              <a:t>tuổi </a:t>
            </a:r>
            <a:r>
              <a:rPr lang="en-US" sz="2400" smtClean="0">
                <a:solidFill>
                  <a:srgbClr val="0000CC"/>
                </a:solidFill>
                <a:latin typeface="Arial" pitchFamily="34" charset="0"/>
                <a:cs typeface="Arial" pitchFamily="34" charset="0"/>
              </a:rPr>
              <a:t>(&lt; 40 </a:t>
            </a:r>
            <a:r>
              <a:rPr lang="vi-VN" sz="2400" smtClean="0">
                <a:solidFill>
                  <a:srgbClr val="0000CC"/>
                </a:solidFill>
                <a:latin typeface="Arial" pitchFamily="34" charset="0"/>
                <a:cs typeface="Arial" pitchFamily="34" charset="0"/>
              </a:rPr>
              <a:t>tuổi) </a:t>
            </a:r>
            <a:r>
              <a:rPr lang="en-US" sz="2400" smtClean="0">
                <a:solidFill>
                  <a:srgbClr val="0000CC"/>
                </a:solidFill>
                <a:latin typeface="Arial" pitchFamily="34" charset="0"/>
                <a:cs typeface="Arial" pitchFamily="34" charset="0"/>
              </a:rPr>
              <a:t>nên </a:t>
            </a:r>
            <a:r>
              <a:rPr lang="en-US" sz="2400" dirty="0">
                <a:solidFill>
                  <a:srgbClr val="0000CC"/>
                </a:solidFill>
                <a:latin typeface="Arial" pitchFamily="34" charset="0"/>
                <a:cs typeface="Arial" pitchFamily="34" charset="0"/>
              </a:rPr>
              <a:t>ưu tiên dị ghép </a:t>
            </a:r>
            <a:r>
              <a:rPr lang="en-US" sz="2400" dirty="0" smtClean="0">
                <a:solidFill>
                  <a:srgbClr val="0000CC"/>
                </a:solidFill>
                <a:latin typeface="Arial" pitchFamily="34" charset="0"/>
                <a:cs typeface="Arial" pitchFamily="34" charset="0"/>
              </a:rPr>
              <a:t>tế bào máu gốc.</a:t>
            </a:r>
            <a:endParaRPr lang="en-US" sz="2400" dirty="0">
              <a:solidFill>
                <a:srgbClr val="0000CC"/>
              </a:solidFill>
              <a:latin typeface="Arial" pitchFamily="34" charset="0"/>
              <a:cs typeface="Arial" pitchFamily="34" charset="0"/>
            </a:endParaRPr>
          </a:p>
          <a:p>
            <a:pPr marL="0" indent="0" algn="just">
              <a:buNone/>
            </a:pPr>
            <a:endParaRPr lang="vi-VN" sz="2400" b="1" dirty="0" smtClean="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62</a:t>
            </a:fld>
            <a:endParaRPr lang="en-US"/>
          </a:p>
        </p:txBody>
      </p:sp>
    </p:spTree>
    <p:extLst>
      <p:ext uri="{BB962C8B-B14F-4D97-AF65-F5344CB8AC3E}">
        <p14:creationId xmlns:p14="http://schemas.microsoft.com/office/powerpoint/2010/main" val="39217810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625474"/>
          </a:xfrm>
          <a:solidFill>
            <a:srgbClr val="CCECFF"/>
          </a:solidFill>
        </p:spPr>
        <p:txBody>
          <a:bodyPr/>
          <a:lstStyle/>
          <a:p>
            <a:pPr algn="ctr"/>
            <a:r>
              <a:rPr lang="en-US" b="1"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KẾT LUẬN</a:t>
            </a:r>
            <a:endParaRPr lang="vi-VN" b="1"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52400" y="990601"/>
            <a:ext cx="8839200" cy="5638799"/>
          </a:xfrm>
        </p:spPr>
        <p:txBody>
          <a:bodyPr>
            <a:noAutofit/>
          </a:bodyPr>
          <a:lstStyle/>
          <a:p>
            <a:pPr algn="just"/>
            <a:r>
              <a:rPr lang="vi-VN" sz="2400" dirty="0" smtClean="0">
                <a:solidFill>
                  <a:srgbClr val="0000CC"/>
                </a:solidFill>
                <a:latin typeface="Arial" panose="020B0604020202020204" pitchFamily="34" charset="0"/>
                <a:cs typeface="Arial" panose="020B0604020202020204" pitchFamily="34" charset="0"/>
              </a:rPr>
              <a:t>Suy </a:t>
            </a:r>
            <a:r>
              <a:rPr lang="vi-VN" sz="2400" dirty="0">
                <a:solidFill>
                  <a:srgbClr val="0000CC"/>
                </a:solidFill>
                <a:latin typeface="Arial" panose="020B0604020202020204" pitchFamily="34" charset="0"/>
                <a:cs typeface="Arial" panose="020B0604020202020204" pitchFamily="34" charset="0"/>
              </a:rPr>
              <a:t>tủy xương là một thuật ngữ mô tả tình trạng giảm một, hai hoặc cả ba dòng tế bào máu do sự giảm sinh hoặc mất đi các tế bào tiền thân của hệ tạo máu ở tủy xương. </a:t>
            </a:r>
            <a:endParaRPr lang="vi-VN" sz="2400" dirty="0" smtClean="0">
              <a:solidFill>
                <a:srgbClr val="0000CC"/>
              </a:solidFill>
              <a:latin typeface="Arial" panose="020B0604020202020204" pitchFamily="34" charset="0"/>
              <a:cs typeface="Arial" panose="020B0604020202020204" pitchFamily="34" charset="0"/>
            </a:endParaRPr>
          </a:p>
          <a:p>
            <a:pPr algn="just"/>
            <a:r>
              <a:rPr lang="vi-VN" sz="2400" dirty="0" smtClean="0">
                <a:solidFill>
                  <a:srgbClr val="0000CC"/>
                </a:solidFill>
                <a:latin typeface="Arial" panose="020B0604020202020204" pitchFamily="34" charset="0"/>
                <a:cs typeface="Arial" panose="020B0604020202020204" pitchFamily="34" charset="0"/>
              </a:rPr>
              <a:t>Suy </a:t>
            </a:r>
            <a:r>
              <a:rPr lang="vi-VN" sz="2400" dirty="0">
                <a:solidFill>
                  <a:srgbClr val="0000CC"/>
                </a:solidFill>
                <a:latin typeface="Arial" panose="020B0604020202020204" pitchFamily="34" charset="0"/>
                <a:cs typeface="Arial" panose="020B0604020202020204" pitchFamily="34" charset="0"/>
              </a:rPr>
              <a:t>tủy xương không phải là một bệnh mà là một biểu hiện do nguyên nhân khác nhau dẫn đến tổn thương tế bào gốc tạo máu </a:t>
            </a:r>
            <a:r>
              <a:rPr lang="vi-VN" sz="2400" dirty="0" smtClean="0">
                <a:solidFill>
                  <a:srgbClr val="0000CC"/>
                </a:solidFill>
                <a:latin typeface="Arial" panose="020B0604020202020204" pitchFamily="34" charset="0"/>
                <a:cs typeface="Arial" panose="020B0604020202020204" pitchFamily="34" charset="0"/>
              </a:rPr>
              <a:t>của </a:t>
            </a:r>
            <a:r>
              <a:rPr lang="vi-VN" sz="2400" dirty="0">
                <a:solidFill>
                  <a:srgbClr val="0000CC"/>
                </a:solidFill>
                <a:latin typeface="Arial" panose="020B0604020202020204" pitchFamily="34" charset="0"/>
                <a:cs typeface="Arial" panose="020B0604020202020204" pitchFamily="34" charset="0"/>
              </a:rPr>
              <a:t>tủy xương. </a:t>
            </a:r>
            <a:r>
              <a:rPr lang="vi-VN" sz="2400" dirty="0" smtClean="0">
                <a:solidFill>
                  <a:srgbClr val="0000CC"/>
                </a:solidFill>
                <a:latin typeface="Arial" panose="020B0604020202020204" pitchFamily="34" charset="0"/>
                <a:cs typeface="Arial" panose="020B0604020202020204" pitchFamily="34" charset="0"/>
              </a:rPr>
              <a:t>Cơ chế </a:t>
            </a:r>
            <a:r>
              <a:rPr lang="vi-VN" sz="2400" dirty="0">
                <a:solidFill>
                  <a:srgbClr val="0000CC"/>
                </a:solidFill>
                <a:latin typeface="Arial" panose="020B0604020202020204" pitchFamily="34" charset="0"/>
                <a:cs typeface="Arial" panose="020B0604020202020204" pitchFamily="34" charset="0"/>
              </a:rPr>
              <a:t>bệnh sinh được cho là liên quan đến miễn </a:t>
            </a:r>
            <a:r>
              <a:rPr lang="vi-VN" sz="2400" dirty="0" smtClean="0">
                <a:solidFill>
                  <a:srgbClr val="0000CC"/>
                </a:solidFill>
                <a:latin typeface="Arial" panose="020B0604020202020204" pitchFamily="34" charset="0"/>
                <a:cs typeface="Arial" panose="020B0604020202020204" pitchFamily="34" charset="0"/>
              </a:rPr>
              <a:t>dịch qua trung gian tế bào T. </a:t>
            </a:r>
          </a:p>
          <a:p>
            <a:pPr algn="just"/>
            <a:r>
              <a:rPr lang="vi-VN" sz="2400" dirty="0" smtClean="0">
                <a:solidFill>
                  <a:srgbClr val="0000CC"/>
                </a:solidFill>
                <a:latin typeface="Arial" panose="020B0604020202020204" pitchFamily="34" charset="0"/>
                <a:cs typeface="Arial" panose="020B0604020202020204" pitchFamily="34" charset="0"/>
              </a:rPr>
              <a:t>Qua </a:t>
            </a:r>
            <a:r>
              <a:rPr lang="vi-VN" sz="2400" dirty="0">
                <a:solidFill>
                  <a:srgbClr val="0000CC"/>
                </a:solidFill>
                <a:latin typeface="Arial" panose="020B0604020202020204" pitchFamily="34" charset="0"/>
                <a:cs typeface="Arial" panose="020B0604020202020204" pitchFamily="34" charset="0"/>
              </a:rPr>
              <a:t>trường hợp này, sinh viên sẽ được học </a:t>
            </a:r>
            <a:r>
              <a:rPr lang="vi-VN" sz="2400" dirty="0" smtClean="0">
                <a:solidFill>
                  <a:srgbClr val="0000CC"/>
                </a:solidFill>
                <a:latin typeface="Arial" panose="020B0604020202020204" pitchFamily="34" charset="0"/>
                <a:cs typeface="Arial" panose="020B0604020202020204" pitchFamily="34" charset="0"/>
              </a:rPr>
              <a:t>về:</a:t>
            </a:r>
          </a:p>
          <a:p>
            <a:pPr algn="just">
              <a:buFont typeface="Wingdings" panose="05000000000000000000" pitchFamily="2" charset="2"/>
              <a:buChar char="Ø"/>
            </a:pPr>
            <a:r>
              <a:rPr lang="vi-VN" sz="2400" dirty="0" smtClean="0">
                <a:solidFill>
                  <a:srgbClr val="0000CC"/>
                </a:solidFill>
                <a:latin typeface="Arial" panose="020B0604020202020204" pitchFamily="34" charset="0"/>
                <a:cs typeface="Arial" panose="020B0604020202020204" pitchFamily="34" charset="0"/>
              </a:rPr>
              <a:t> Triệu chứng </a:t>
            </a:r>
            <a:r>
              <a:rPr lang="vi-VN" sz="2400" dirty="0">
                <a:solidFill>
                  <a:srgbClr val="0000CC"/>
                </a:solidFill>
                <a:latin typeface="Arial" panose="020B0604020202020204" pitchFamily="34" charset="0"/>
                <a:cs typeface="Arial" panose="020B0604020202020204" pitchFamily="34" charset="0"/>
              </a:rPr>
              <a:t>lâm sàng của </a:t>
            </a:r>
            <a:r>
              <a:rPr lang="vi-VN" sz="2400" dirty="0" smtClean="0">
                <a:solidFill>
                  <a:srgbClr val="0000CC"/>
                </a:solidFill>
                <a:latin typeface="Arial" panose="020B0604020202020204" pitchFamily="34" charset="0"/>
                <a:cs typeface="Arial" panose="020B0604020202020204" pitchFamily="34" charset="0"/>
              </a:rPr>
              <a:t>bệnh</a:t>
            </a:r>
          </a:p>
          <a:p>
            <a:pPr algn="just">
              <a:buFont typeface="Wingdings" panose="05000000000000000000" pitchFamily="2" charset="2"/>
              <a:buChar char="Ø"/>
            </a:pPr>
            <a:r>
              <a:rPr lang="vi-VN" sz="2400" dirty="0" smtClean="0">
                <a:solidFill>
                  <a:srgbClr val="0000CC"/>
                </a:solidFill>
                <a:latin typeface="Arial" panose="020B0604020202020204" pitchFamily="34" charset="0"/>
                <a:cs typeface="Arial" panose="020B0604020202020204" pitchFamily="34" charset="0"/>
              </a:rPr>
              <a:t> Phân tích </a:t>
            </a:r>
            <a:r>
              <a:rPr lang="vi-VN" sz="2400" dirty="0">
                <a:solidFill>
                  <a:srgbClr val="0000CC"/>
                </a:solidFill>
                <a:latin typeface="Arial" panose="020B0604020202020204" pitchFamily="34" charset="0"/>
                <a:cs typeface="Arial" panose="020B0604020202020204" pitchFamily="34" charset="0"/>
              </a:rPr>
              <a:t>được các xét nghiệm khảo sát tế bào máu, tế bào </a:t>
            </a:r>
            <a:endParaRPr lang="vi-VN" sz="2400" dirty="0" smtClean="0">
              <a:solidFill>
                <a:srgbClr val="0000CC"/>
              </a:solidFill>
              <a:latin typeface="Arial" panose="020B0604020202020204" pitchFamily="34" charset="0"/>
              <a:cs typeface="Arial" panose="020B0604020202020204" pitchFamily="34" charset="0"/>
            </a:endParaRPr>
          </a:p>
          <a:p>
            <a:pPr marL="0" indent="0" algn="just">
              <a:buNone/>
            </a:pPr>
            <a:r>
              <a:rPr lang="vi-VN" sz="2400" dirty="0">
                <a:solidFill>
                  <a:srgbClr val="0000CC"/>
                </a:solidFill>
                <a:latin typeface="Arial" panose="020B0604020202020204" pitchFamily="34" charset="0"/>
                <a:cs typeface="Arial" panose="020B0604020202020204" pitchFamily="34" charset="0"/>
              </a:rPr>
              <a:t> </a:t>
            </a:r>
            <a:r>
              <a:rPr lang="vi-VN" sz="2400" dirty="0" smtClean="0">
                <a:solidFill>
                  <a:srgbClr val="0000CC"/>
                </a:solidFill>
                <a:latin typeface="Arial" panose="020B0604020202020204" pitchFamily="34" charset="0"/>
                <a:cs typeface="Arial" panose="020B0604020202020204" pitchFamily="34" charset="0"/>
              </a:rPr>
              <a:t>   học </a:t>
            </a:r>
            <a:r>
              <a:rPr lang="vi-VN" sz="2400" dirty="0">
                <a:solidFill>
                  <a:srgbClr val="0000CC"/>
                </a:solidFill>
                <a:latin typeface="Arial" panose="020B0604020202020204" pitchFamily="34" charset="0"/>
                <a:cs typeface="Arial" panose="020B0604020202020204" pitchFamily="34" charset="0"/>
              </a:rPr>
              <a:t>tủy xương, và giá trị của chúng trong chẩn đoán </a:t>
            </a:r>
            <a:r>
              <a:rPr lang="vi-VN" sz="2400" dirty="0" smtClean="0">
                <a:solidFill>
                  <a:srgbClr val="0000CC"/>
                </a:solidFill>
                <a:latin typeface="Arial" panose="020B0604020202020204" pitchFamily="34" charset="0"/>
                <a:cs typeface="Arial" panose="020B0604020202020204" pitchFamily="34" charset="0"/>
              </a:rPr>
              <a:t>bệnh</a:t>
            </a:r>
          </a:p>
          <a:p>
            <a:pPr algn="just">
              <a:buFont typeface="Wingdings" panose="05000000000000000000" pitchFamily="2" charset="2"/>
              <a:buChar char="Ø"/>
            </a:pPr>
            <a:r>
              <a:rPr lang="vi-VN" sz="2400" dirty="0" smtClean="0">
                <a:solidFill>
                  <a:srgbClr val="0000CC"/>
                </a:solidFill>
                <a:latin typeface="Arial" panose="020B0604020202020204" pitchFamily="34" charset="0"/>
                <a:cs typeface="Arial" panose="020B0604020202020204" pitchFamily="34" charset="0"/>
              </a:rPr>
              <a:t> Trình bày được nguyên nhân gây bệnh </a:t>
            </a:r>
          </a:p>
          <a:p>
            <a:pPr algn="just">
              <a:buFont typeface="Wingdings" panose="05000000000000000000" pitchFamily="2" charset="2"/>
              <a:buChar char="Ø"/>
            </a:pPr>
            <a:r>
              <a:rPr lang="vi-VN" sz="2400" dirty="0" smtClean="0">
                <a:solidFill>
                  <a:srgbClr val="0000CC"/>
                </a:solidFill>
                <a:latin typeface="Arial" panose="020B0604020202020204" pitchFamily="34" charset="0"/>
                <a:cs typeface="Arial" panose="020B0604020202020204" pitchFamily="34" charset="0"/>
              </a:rPr>
              <a:t> Trình bày </a:t>
            </a:r>
            <a:r>
              <a:rPr lang="vi-VN" sz="2400" dirty="0">
                <a:solidFill>
                  <a:srgbClr val="0000CC"/>
                </a:solidFill>
                <a:latin typeface="Arial" panose="020B0604020202020204" pitchFamily="34" charset="0"/>
                <a:cs typeface="Arial" panose="020B0604020202020204" pitchFamily="34" charset="0"/>
              </a:rPr>
              <a:t>được nguyên tắc điều trị </a:t>
            </a:r>
            <a:r>
              <a:rPr lang="vi-VN" sz="2400" dirty="0" smtClean="0">
                <a:solidFill>
                  <a:srgbClr val="0000CC"/>
                </a:solidFill>
                <a:latin typeface="Arial" panose="020B0604020202020204" pitchFamily="34" charset="0"/>
                <a:cs typeface="Arial" panose="020B0604020202020204" pitchFamily="34" charset="0"/>
              </a:rPr>
              <a:t>bệnh</a:t>
            </a:r>
            <a:endParaRPr lang="vi-VN" sz="2400" dirty="0">
              <a:solidFill>
                <a:srgbClr val="0000CC"/>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63</a:t>
            </a:fld>
            <a:endParaRPr lang="en-US"/>
          </a:p>
        </p:txBody>
      </p:sp>
    </p:spTree>
    <p:extLst>
      <p:ext uri="{BB962C8B-B14F-4D97-AF65-F5344CB8AC3E}">
        <p14:creationId xmlns:p14="http://schemas.microsoft.com/office/powerpoint/2010/main" val="326906541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884238"/>
          </a:xfrm>
          <a:solidFill>
            <a:srgbClr val="CCECFF"/>
          </a:solidFill>
        </p:spPr>
        <p:txBody>
          <a:bodyPr>
            <a:normAutofit/>
          </a:bodyPr>
          <a:lstStyle/>
          <a:p>
            <a:pPr algn="ctr"/>
            <a:r>
              <a:rPr lang="vi-VN" sz="3200" b="1" u="sng" dirty="0">
                <a:solidFill>
                  <a:srgbClr val="FF0000"/>
                </a:solidFill>
                <a:effectLst>
                  <a:outerShdw blurRad="38100" dist="38100" dir="2700000" algn="tl">
                    <a:srgbClr val="000000">
                      <a:alpha val="43137"/>
                    </a:srgbClr>
                  </a:outerShdw>
                </a:effectLst>
                <a:latin typeface="+mn-lt"/>
              </a:rPr>
              <a:t>THÔNG TIN LIÊN LẠC </a:t>
            </a:r>
          </a:p>
        </p:txBody>
      </p:sp>
      <p:sp>
        <p:nvSpPr>
          <p:cNvPr id="3" name="Content Placeholder 2"/>
          <p:cNvSpPr>
            <a:spLocks noGrp="1"/>
          </p:cNvSpPr>
          <p:nvPr>
            <p:ph idx="1"/>
          </p:nvPr>
        </p:nvSpPr>
        <p:spPr>
          <a:xfrm>
            <a:off x="1371600" y="2362200"/>
            <a:ext cx="7315200" cy="3763963"/>
          </a:xfrm>
        </p:spPr>
        <p:txBody>
          <a:bodyPr/>
          <a:lstStyle/>
          <a:p>
            <a:pPr marL="0" indent="0" algn="just">
              <a:buNone/>
            </a:pPr>
            <a:r>
              <a:rPr lang="vi-VN" sz="2800" b="1" dirty="0" smtClean="0">
                <a:solidFill>
                  <a:srgbClr val="FF0066"/>
                </a:solidFill>
                <a:effectLst>
                  <a:outerShdw blurRad="38100" dist="38100" dir="2700000" algn="tl">
                    <a:srgbClr val="000000">
                      <a:alpha val="43137"/>
                    </a:srgbClr>
                  </a:outerShdw>
                </a:effectLst>
              </a:rPr>
              <a:t>Ths</a:t>
            </a:r>
            <a:r>
              <a:rPr lang="vi-VN" sz="2800" b="1" dirty="0">
                <a:solidFill>
                  <a:srgbClr val="FF0066"/>
                </a:solidFill>
                <a:effectLst>
                  <a:outerShdw blurRad="38100" dist="38100" dir="2700000" algn="tl">
                    <a:srgbClr val="000000">
                      <a:alpha val="43137"/>
                    </a:srgbClr>
                  </a:outerShdw>
                </a:effectLst>
              </a:rPr>
              <a:t>. Bs Lại Thị Thanh </a:t>
            </a:r>
            <a:r>
              <a:rPr lang="vi-VN" sz="2800" b="1" dirty="0" smtClean="0">
                <a:solidFill>
                  <a:srgbClr val="FF0066"/>
                </a:solidFill>
                <a:effectLst>
                  <a:outerShdw blurRad="38100" dist="38100" dir="2700000" algn="tl">
                    <a:srgbClr val="000000">
                      <a:alpha val="43137"/>
                    </a:srgbClr>
                  </a:outerShdw>
                </a:effectLst>
              </a:rPr>
              <a:t>Thảo</a:t>
            </a:r>
          </a:p>
          <a:p>
            <a:pPr marL="0" indent="0" algn="just">
              <a:buNone/>
            </a:pPr>
            <a:r>
              <a:rPr lang="vi-VN" sz="2800" b="1" dirty="0" smtClean="0">
                <a:solidFill>
                  <a:srgbClr val="0000CC"/>
                </a:solidFill>
              </a:rPr>
              <a:t>Số điện thoại: 0919197263</a:t>
            </a:r>
            <a:endParaRPr lang="vi-VN" sz="2800" b="1" dirty="0">
              <a:solidFill>
                <a:srgbClr val="0000CC"/>
              </a:solidFill>
            </a:endParaRPr>
          </a:p>
          <a:p>
            <a:pPr marL="0" indent="0" algn="just">
              <a:buNone/>
            </a:pPr>
            <a:r>
              <a:rPr lang="vi-VN" sz="2800" b="1" dirty="0">
                <a:solidFill>
                  <a:srgbClr val="0000CC"/>
                </a:solidFill>
              </a:rPr>
              <a:t>Bộ môn Huyết học ĐHYD Tp. HCM</a:t>
            </a:r>
          </a:p>
          <a:p>
            <a:pPr marL="0" indent="0" algn="just">
              <a:buNone/>
            </a:pPr>
            <a:r>
              <a:rPr lang="vi-VN" sz="2800" b="1" dirty="0">
                <a:solidFill>
                  <a:srgbClr val="0000CC"/>
                </a:solidFill>
              </a:rPr>
              <a:t>Email: </a:t>
            </a:r>
            <a:r>
              <a:rPr lang="vi-VN" sz="2800" b="1" dirty="0" smtClean="0">
                <a:solidFill>
                  <a:srgbClr val="0000CC"/>
                </a:solidFill>
              </a:rPr>
              <a:t>drlaithao@ump.edu.vn</a:t>
            </a:r>
            <a:endParaRPr lang="vi-VN" sz="2800" b="1" dirty="0">
              <a:solidFill>
                <a:srgbClr val="0000CC"/>
              </a:solidFill>
            </a:endParaRPr>
          </a:p>
          <a:p>
            <a:pPr marL="0" indent="0">
              <a:buNone/>
            </a:pPr>
            <a:endParaRPr lang="vi-VN" b="1" dirty="0">
              <a:solidFill>
                <a:srgbClr val="0000CC"/>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64</a:t>
            </a:fld>
            <a:endParaRPr lang="en-US"/>
          </a:p>
        </p:txBody>
      </p:sp>
    </p:spTree>
    <p:extLst>
      <p:ext uri="{BB962C8B-B14F-4D97-AF65-F5344CB8AC3E}">
        <p14:creationId xmlns:p14="http://schemas.microsoft.com/office/powerpoint/2010/main" val="675085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3246" y="6005513"/>
            <a:ext cx="8686800" cy="533400"/>
          </a:xfrm>
        </p:spPr>
        <p:txBody>
          <a:bodyPr>
            <a:normAutofit/>
          </a:bodyPr>
          <a:lstStyle/>
          <a:p>
            <a:pPr marL="0" indent="0" algn="ctr">
              <a:buNone/>
            </a:pPr>
            <a:r>
              <a:rPr lang="en-US" sz="2400" b="1" i="1" u="sng" dirty="0" smtClean="0">
                <a:solidFill>
                  <a:srgbClr val="FF0066"/>
                </a:solidFill>
                <a:latin typeface="Arial" pitchFamily="34" charset="0"/>
                <a:cs typeface="Arial" pitchFamily="34" charset="0"/>
              </a:rPr>
              <a:t>Hình1</a:t>
            </a:r>
            <a:r>
              <a:rPr lang="en-US" sz="2400" b="1" i="1" dirty="0" smtClean="0">
                <a:solidFill>
                  <a:srgbClr val="FF0066"/>
                </a:solidFill>
                <a:latin typeface="Arial" pitchFamily="34" charset="0"/>
                <a:cs typeface="Arial" pitchFamily="34" charset="0"/>
              </a:rPr>
              <a:t>: </a:t>
            </a:r>
            <a:r>
              <a:rPr lang="en-US" sz="2400" b="1" dirty="0" smtClean="0">
                <a:solidFill>
                  <a:srgbClr val="FF0066"/>
                </a:solidFill>
                <a:latin typeface="Arial" pitchFamily="34" charset="0"/>
                <a:cs typeface="Arial" pitchFamily="34" charset="0"/>
              </a:rPr>
              <a:t>Cơ chế của </a:t>
            </a:r>
            <a:r>
              <a:rPr lang="en-US" sz="2400" b="1" dirty="0">
                <a:solidFill>
                  <a:srgbClr val="FF0066"/>
                </a:solidFill>
                <a:latin typeface="Arial" pitchFamily="34" charset="0"/>
                <a:cs typeface="Arial" pitchFamily="34" charset="0"/>
              </a:rPr>
              <a:t>chóng </a:t>
            </a:r>
            <a:r>
              <a:rPr lang="en-US" sz="2400" b="1" dirty="0" smtClean="0">
                <a:solidFill>
                  <a:srgbClr val="FF0066"/>
                </a:solidFill>
                <a:latin typeface="Arial" pitchFamily="34" charset="0"/>
                <a:cs typeface="Arial" pitchFamily="34" charset="0"/>
              </a:rPr>
              <a:t>mặt</a:t>
            </a:r>
          </a:p>
          <a:p>
            <a:pPr marL="0" indent="0" algn="just">
              <a:buNone/>
            </a:pPr>
            <a:endParaRPr lang="en-US" sz="2400" b="1" dirty="0" smtClean="0">
              <a:solidFill>
                <a:srgbClr val="FF0066"/>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7</a:t>
            </a:fld>
            <a:endParaRPr lang="en-US" dirty="0"/>
          </a:p>
        </p:txBody>
      </p:sp>
      <p:pic>
        <p:nvPicPr>
          <p:cNvPr id="7" name="Picture 6"/>
          <p:cNvPicPr>
            <a:picLocks noChangeAspect="1"/>
          </p:cNvPicPr>
          <p:nvPr/>
        </p:nvPicPr>
        <p:blipFill>
          <a:blip r:embed="rId3"/>
          <a:stretch>
            <a:fillRect/>
          </a:stretch>
        </p:blipFill>
        <p:spPr>
          <a:xfrm>
            <a:off x="795874" y="182628"/>
            <a:ext cx="7641544" cy="5668032"/>
          </a:xfrm>
          <a:prstGeom prst="rect">
            <a:avLst/>
          </a:prstGeom>
        </p:spPr>
      </p:pic>
    </p:spTree>
    <p:extLst>
      <p:ext uri="{BB962C8B-B14F-4D97-AF65-F5344CB8AC3E}">
        <p14:creationId xmlns:p14="http://schemas.microsoft.com/office/powerpoint/2010/main" val="19476591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686800" cy="6705600"/>
          </a:xfrm>
        </p:spPr>
        <p:txBody>
          <a:bodyPr>
            <a:normAutofit fontScale="85000" lnSpcReduction="20000"/>
          </a:bodyPr>
          <a:lstStyle/>
          <a:p>
            <a:pPr marL="0" indent="0" algn="ctr">
              <a:buNone/>
            </a:pPr>
            <a:endParaRPr lang="en-US" sz="2800" b="1" u="sng" dirty="0" smtClean="0">
              <a:solidFill>
                <a:srgbClr val="0000CC"/>
              </a:solidFill>
              <a:latin typeface="Arial" pitchFamily="34" charset="0"/>
              <a:cs typeface="Arial" pitchFamily="34" charset="0"/>
            </a:endParaRPr>
          </a:p>
          <a:p>
            <a:pPr marL="0" indent="0" algn="ctr">
              <a:buNone/>
            </a:pPr>
            <a:r>
              <a:rPr lang="en-US" sz="2800" b="1" u="sng" dirty="0" smtClean="0">
                <a:solidFill>
                  <a:srgbClr val="0000CC"/>
                </a:solidFill>
                <a:latin typeface="Arial" pitchFamily="34" charset="0"/>
                <a:cs typeface="Arial" pitchFamily="34" charset="0"/>
              </a:rPr>
              <a:t>CÂU HỎI 1</a:t>
            </a:r>
            <a:r>
              <a:rPr lang="en-US" sz="2800" b="1" dirty="0" smtClean="0">
                <a:solidFill>
                  <a:srgbClr val="0000CC"/>
                </a:solidFill>
                <a:latin typeface="Arial" pitchFamily="34" charset="0"/>
                <a:cs typeface="Arial" pitchFamily="34" charset="0"/>
              </a:rPr>
              <a:t>: </a:t>
            </a:r>
            <a:r>
              <a:rPr lang="en-US" sz="2800" b="1" dirty="0" smtClean="0">
                <a:solidFill>
                  <a:srgbClr val="FF0000"/>
                </a:solidFill>
                <a:latin typeface="Arial" pitchFamily="34" charset="0"/>
                <a:cs typeface="Arial" pitchFamily="34" charset="0"/>
              </a:rPr>
              <a:t>Nguyên nhân </a:t>
            </a:r>
            <a:r>
              <a:rPr lang="en-US" sz="2800" b="1" dirty="0">
                <a:solidFill>
                  <a:srgbClr val="FF0000"/>
                </a:solidFill>
                <a:latin typeface="Arial" pitchFamily="34" charset="0"/>
                <a:cs typeface="Arial" pitchFamily="34" charset="0"/>
              </a:rPr>
              <a:t>gây chóng </a:t>
            </a:r>
            <a:r>
              <a:rPr lang="en-US" sz="2800" b="1" dirty="0" smtClean="0">
                <a:solidFill>
                  <a:srgbClr val="FF0000"/>
                </a:solidFill>
                <a:latin typeface="Arial" pitchFamily="34" charset="0"/>
                <a:cs typeface="Arial" pitchFamily="34" charset="0"/>
              </a:rPr>
              <a:t>mặt</a:t>
            </a:r>
          </a:p>
          <a:p>
            <a:pPr marL="0" indent="0" algn="just">
              <a:buNone/>
            </a:pPr>
            <a:endParaRPr lang="en-US" sz="2400" dirty="0" smtClean="0">
              <a:solidFill>
                <a:srgbClr val="0000CC"/>
              </a:solidFill>
              <a:latin typeface="Arial" pitchFamily="34" charset="0"/>
              <a:cs typeface="Arial" pitchFamily="34" charset="0"/>
            </a:endParaRPr>
          </a:p>
          <a:p>
            <a:pPr marL="0" indent="0" algn="just">
              <a:buNone/>
            </a:pPr>
            <a:r>
              <a:rPr lang="vi-VN" sz="2600" b="1" u="sng" dirty="0" smtClean="0">
                <a:solidFill>
                  <a:srgbClr val="FF0066"/>
                </a:solidFill>
                <a:cs typeface="Arial" pitchFamily="34" charset="0"/>
              </a:rPr>
              <a:t>1. Nguyên </a:t>
            </a:r>
            <a:r>
              <a:rPr lang="vi-VN" sz="2600" b="1" u="sng" dirty="0">
                <a:solidFill>
                  <a:srgbClr val="FF0066"/>
                </a:solidFill>
                <a:cs typeface="Arial" pitchFamily="34" charset="0"/>
              </a:rPr>
              <a:t>nhân </a:t>
            </a:r>
            <a:r>
              <a:rPr lang="vi-VN" sz="2600" b="1" u="sng" dirty="0" smtClean="0">
                <a:solidFill>
                  <a:srgbClr val="FF0066"/>
                </a:solidFill>
                <a:cs typeface="Arial" pitchFamily="34" charset="0"/>
              </a:rPr>
              <a:t>tại </a:t>
            </a:r>
            <a:r>
              <a:rPr lang="vi-VN" sz="2600" b="1" u="sng" dirty="0">
                <a:solidFill>
                  <a:srgbClr val="FF0066"/>
                </a:solidFill>
                <a:cs typeface="Arial" pitchFamily="34" charset="0"/>
              </a:rPr>
              <a:t>tiền </a:t>
            </a:r>
            <a:r>
              <a:rPr lang="vi-VN" sz="2600" b="1" u="sng" dirty="0" smtClean="0">
                <a:solidFill>
                  <a:srgbClr val="FF0066"/>
                </a:solidFill>
                <a:cs typeface="Arial" pitchFamily="34" charset="0"/>
              </a:rPr>
              <a:t>đình: </a:t>
            </a:r>
          </a:p>
          <a:p>
            <a:pPr algn="just"/>
            <a:r>
              <a:rPr lang="vi-VN" sz="2600" dirty="0" smtClean="0">
                <a:solidFill>
                  <a:srgbClr val="0000CC"/>
                </a:solidFill>
                <a:cs typeface="Arial" pitchFamily="34" charset="0"/>
              </a:rPr>
              <a:t>Chóng mặt kịch phát lành tính</a:t>
            </a:r>
          </a:p>
          <a:p>
            <a:pPr algn="just"/>
            <a:r>
              <a:rPr lang="vi-VN" sz="2600" dirty="0" smtClean="0">
                <a:solidFill>
                  <a:srgbClr val="0000CC"/>
                </a:solidFill>
                <a:cs typeface="Arial" pitchFamily="34" charset="0"/>
              </a:rPr>
              <a:t>Viêm tiền đình</a:t>
            </a:r>
          </a:p>
          <a:p>
            <a:pPr algn="just"/>
            <a:r>
              <a:rPr lang="vi-VN" sz="2600" dirty="0" smtClean="0">
                <a:solidFill>
                  <a:srgbClr val="0000CC"/>
                </a:solidFill>
                <a:cs typeface="Arial" pitchFamily="34" charset="0"/>
              </a:rPr>
              <a:t>Viêm mê </a:t>
            </a:r>
            <a:r>
              <a:rPr lang="vi-VN" sz="2600" dirty="0">
                <a:solidFill>
                  <a:srgbClr val="0000CC"/>
                </a:solidFill>
                <a:cs typeface="Arial" pitchFamily="34" charset="0"/>
              </a:rPr>
              <a:t>đạo của vùng ốc tai </a:t>
            </a:r>
            <a:endParaRPr lang="vi-VN" sz="2600" dirty="0" smtClean="0">
              <a:solidFill>
                <a:srgbClr val="0000CC"/>
              </a:solidFill>
              <a:cs typeface="Arial" pitchFamily="34" charset="0"/>
            </a:endParaRPr>
          </a:p>
          <a:p>
            <a:pPr algn="just"/>
            <a:r>
              <a:rPr lang="vi-VN" sz="2600" dirty="0" smtClean="0">
                <a:solidFill>
                  <a:srgbClr val="0000CC"/>
                </a:solidFill>
                <a:cs typeface="Arial" pitchFamily="34" charset="0"/>
              </a:rPr>
              <a:t>Chấn thương </a:t>
            </a:r>
            <a:r>
              <a:rPr lang="vi-VN" sz="2600" dirty="0">
                <a:solidFill>
                  <a:srgbClr val="0000CC"/>
                </a:solidFill>
                <a:cs typeface="Arial" pitchFamily="34" charset="0"/>
              </a:rPr>
              <a:t>gây vỡ xương </a:t>
            </a:r>
            <a:r>
              <a:rPr lang="vi-VN" sz="2600" dirty="0" smtClean="0">
                <a:solidFill>
                  <a:srgbClr val="0000CC"/>
                </a:solidFill>
                <a:cs typeface="Arial" pitchFamily="34" charset="0"/>
              </a:rPr>
              <a:t>đá</a:t>
            </a:r>
          </a:p>
          <a:p>
            <a:pPr algn="just"/>
            <a:r>
              <a:rPr lang="vi-VN" sz="2600" dirty="0" smtClean="0">
                <a:solidFill>
                  <a:srgbClr val="0000CC"/>
                </a:solidFill>
                <a:cs typeface="Arial" pitchFamily="34" charset="0"/>
              </a:rPr>
              <a:t>Hội chứng </a:t>
            </a:r>
            <a:r>
              <a:rPr lang="vi-VN" sz="2600" dirty="0">
                <a:solidFill>
                  <a:srgbClr val="0000CC"/>
                </a:solidFill>
                <a:cs typeface="Arial" pitchFamily="34" charset="0"/>
              </a:rPr>
              <a:t>Menière </a:t>
            </a:r>
            <a:r>
              <a:rPr lang="vi-VN" sz="2600" dirty="0" smtClean="0">
                <a:solidFill>
                  <a:srgbClr val="0000CC"/>
                </a:solidFill>
                <a:cs typeface="Arial" pitchFamily="34" charset="0"/>
              </a:rPr>
              <a:t>(chóng </a:t>
            </a:r>
            <a:r>
              <a:rPr lang="vi-VN" sz="2600" dirty="0">
                <a:solidFill>
                  <a:srgbClr val="0000CC"/>
                </a:solidFill>
                <a:cs typeface="Arial" pitchFamily="34" charset="0"/>
              </a:rPr>
              <a:t>mặt, ù tai, giảm thính lực</a:t>
            </a:r>
            <a:r>
              <a:rPr lang="vi-VN" sz="2600" dirty="0" smtClean="0">
                <a:solidFill>
                  <a:srgbClr val="0000CC"/>
                </a:solidFill>
                <a:cs typeface="Arial" pitchFamily="34" charset="0"/>
              </a:rPr>
              <a:t>).</a:t>
            </a:r>
          </a:p>
          <a:p>
            <a:pPr algn="just"/>
            <a:r>
              <a:rPr lang="vi-VN" sz="2600" dirty="0" smtClean="0">
                <a:solidFill>
                  <a:srgbClr val="0000CC"/>
                </a:solidFill>
                <a:cs typeface="Arial" pitchFamily="34" charset="0"/>
              </a:rPr>
              <a:t>Thoái hóa </a:t>
            </a:r>
            <a:r>
              <a:rPr lang="vi-VN" sz="2600" dirty="0">
                <a:solidFill>
                  <a:srgbClr val="0000CC"/>
                </a:solidFill>
                <a:cs typeface="Arial" pitchFamily="34" charset="0"/>
              </a:rPr>
              <a:t>cột sống cổ hoặc </a:t>
            </a:r>
            <a:r>
              <a:rPr lang="vi-VN" sz="2600" dirty="0" smtClean="0">
                <a:solidFill>
                  <a:srgbClr val="0000CC"/>
                </a:solidFill>
                <a:cs typeface="Arial" pitchFamily="34" charset="0"/>
              </a:rPr>
              <a:t>xơ </a:t>
            </a:r>
            <a:r>
              <a:rPr lang="vi-VN" sz="2600" dirty="0">
                <a:solidFill>
                  <a:srgbClr val="0000CC"/>
                </a:solidFill>
                <a:cs typeface="Arial" pitchFamily="34" charset="0"/>
              </a:rPr>
              <a:t>vữa động mạch cột sống thân nền.</a:t>
            </a:r>
          </a:p>
          <a:p>
            <a:pPr marL="0" indent="0" algn="just">
              <a:buNone/>
            </a:pPr>
            <a:r>
              <a:rPr lang="vi-VN" sz="2600" b="1" u="sng" dirty="0" smtClean="0">
                <a:solidFill>
                  <a:srgbClr val="FF0066"/>
                </a:solidFill>
                <a:cs typeface="Arial" pitchFamily="34" charset="0"/>
              </a:rPr>
              <a:t>2. Nguyên nhân trung ương:</a:t>
            </a:r>
          </a:p>
          <a:p>
            <a:pPr algn="just"/>
            <a:r>
              <a:rPr lang="vi-VN" sz="2600" dirty="0" smtClean="0">
                <a:solidFill>
                  <a:srgbClr val="0000CC"/>
                </a:solidFill>
                <a:cs typeface="Arial" pitchFamily="34" charset="0"/>
              </a:rPr>
              <a:t>Cơn thoáng thiếu máu não (TIA)/ Nhồi máu não, Xuất huyết não</a:t>
            </a:r>
          </a:p>
          <a:p>
            <a:pPr algn="just"/>
            <a:r>
              <a:rPr lang="vi-VN" sz="2600" dirty="0" smtClean="0">
                <a:solidFill>
                  <a:srgbClr val="0000CC"/>
                </a:solidFill>
                <a:cs typeface="Arial" pitchFamily="34" charset="0"/>
              </a:rPr>
              <a:t>Chấn thương đầu</a:t>
            </a:r>
            <a:endParaRPr lang="vi-VN" sz="2600" dirty="0">
              <a:solidFill>
                <a:srgbClr val="0000CC"/>
              </a:solidFill>
              <a:cs typeface="Arial" pitchFamily="34" charset="0"/>
            </a:endParaRPr>
          </a:p>
          <a:p>
            <a:pPr algn="just"/>
            <a:r>
              <a:rPr lang="vi-VN" sz="2600" dirty="0" smtClean="0">
                <a:solidFill>
                  <a:srgbClr val="0000CC"/>
                </a:solidFill>
                <a:cs typeface="Arial" pitchFamily="34" charset="0"/>
              </a:rPr>
              <a:t>Các </a:t>
            </a:r>
            <a:r>
              <a:rPr lang="vi-VN" sz="2600" dirty="0">
                <a:solidFill>
                  <a:srgbClr val="0000CC"/>
                </a:solidFill>
                <a:cs typeface="Arial" pitchFamily="34" charset="0"/>
              </a:rPr>
              <a:t>loại u </a:t>
            </a:r>
            <a:r>
              <a:rPr lang="vi-VN" sz="2600" dirty="0" smtClean="0">
                <a:solidFill>
                  <a:srgbClr val="0000CC"/>
                </a:solidFill>
                <a:cs typeface="Arial" pitchFamily="34" charset="0"/>
              </a:rPr>
              <a:t>não: </a:t>
            </a:r>
            <a:r>
              <a:rPr lang="vi-VN" sz="2600" dirty="0">
                <a:solidFill>
                  <a:srgbClr val="0000CC"/>
                </a:solidFill>
                <a:cs typeface="Arial" pitchFamily="34" charset="0"/>
              </a:rPr>
              <a:t>u não, u tiểu não, u dây thần kinh số VIII. </a:t>
            </a:r>
            <a:endParaRPr lang="vi-VN" sz="2600" dirty="0" smtClean="0">
              <a:solidFill>
                <a:srgbClr val="0000CC"/>
              </a:solidFill>
              <a:cs typeface="Arial" pitchFamily="34" charset="0"/>
            </a:endParaRPr>
          </a:p>
          <a:p>
            <a:pPr algn="just"/>
            <a:r>
              <a:rPr lang="vi-VN" sz="2600" dirty="0" smtClean="0">
                <a:solidFill>
                  <a:srgbClr val="0000CC"/>
                </a:solidFill>
                <a:cs typeface="Arial" pitchFamily="34" charset="0"/>
              </a:rPr>
              <a:t>Xơ cứng rải rác</a:t>
            </a:r>
          </a:p>
          <a:p>
            <a:pPr marL="0" indent="0" algn="just">
              <a:buNone/>
            </a:pPr>
            <a:r>
              <a:rPr lang="vi-VN" sz="2600" b="1" u="sng" dirty="0" smtClean="0">
                <a:solidFill>
                  <a:srgbClr val="FF0066"/>
                </a:solidFill>
                <a:cs typeface="Arial" pitchFamily="34" charset="0"/>
              </a:rPr>
              <a:t>3. Nguyên </a:t>
            </a:r>
            <a:r>
              <a:rPr lang="vi-VN" sz="2600" b="1" u="sng" dirty="0">
                <a:solidFill>
                  <a:srgbClr val="FF0066"/>
                </a:solidFill>
                <a:cs typeface="Arial" pitchFamily="34" charset="0"/>
              </a:rPr>
              <a:t>nhân </a:t>
            </a:r>
            <a:r>
              <a:rPr lang="vi-VN" sz="2600" b="1" u="sng" dirty="0" smtClean="0">
                <a:solidFill>
                  <a:srgbClr val="FF0066"/>
                </a:solidFill>
                <a:cs typeface="Arial" pitchFamily="34" charset="0"/>
              </a:rPr>
              <a:t>toàn </a:t>
            </a:r>
            <a:r>
              <a:rPr lang="vi-VN" sz="2600" b="1" u="sng" dirty="0">
                <a:solidFill>
                  <a:srgbClr val="FF0066"/>
                </a:solidFill>
                <a:cs typeface="Arial" pitchFamily="34" charset="0"/>
              </a:rPr>
              <a:t>thân:</a:t>
            </a:r>
            <a:endParaRPr lang="vi-VN" sz="2600" b="1" u="sng" dirty="0" smtClean="0">
              <a:solidFill>
                <a:srgbClr val="FF0066"/>
              </a:solidFill>
              <a:cs typeface="Arial" pitchFamily="34" charset="0"/>
            </a:endParaRPr>
          </a:p>
          <a:p>
            <a:pPr algn="just"/>
            <a:r>
              <a:rPr lang="vi-VN" sz="2600" dirty="0" smtClean="0">
                <a:solidFill>
                  <a:srgbClr val="0000CC"/>
                </a:solidFill>
                <a:cs typeface="Arial" pitchFamily="34" charset="0"/>
              </a:rPr>
              <a:t>Ngộ độc </a:t>
            </a:r>
            <a:r>
              <a:rPr lang="vi-VN" sz="2600" dirty="0">
                <a:solidFill>
                  <a:srgbClr val="0000CC"/>
                </a:solidFill>
                <a:cs typeface="Arial" pitchFamily="34" charset="0"/>
              </a:rPr>
              <a:t>thực phẩm bởi hóa chất hoặc bởi vi </a:t>
            </a:r>
            <a:r>
              <a:rPr lang="vi-VN" sz="2600" dirty="0" smtClean="0">
                <a:solidFill>
                  <a:srgbClr val="0000CC"/>
                </a:solidFill>
                <a:cs typeface="Arial" pitchFamily="34" charset="0"/>
              </a:rPr>
              <a:t>khuẩn: Clostridium botulinum </a:t>
            </a:r>
            <a:r>
              <a:rPr lang="vi-VN" sz="2600" dirty="0">
                <a:solidFill>
                  <a:srgbClr val="0000CC"/>
                </a:solidFill>
                <a:cs typeface="Arial" pitchFamily="34" charset="0"/>
              </a:rPr>
              <a:t>hoặc S. aureus). </a:t>
            </a:r>
            <a:endParaRPr lang="vi-VN" sz="2600" dirty="0" smtClean="0">
              <a:solidFill>
                <a:srgbClr val="0000CC"/>
              </a:solidFill>
              <a:cs typeface="Arial" pitchFamily="34" charset="0"/>
            </a:endParaRPr>
          </a:p>
          <a:p>
            <a:pPr algn="just"/>
            <a:r>
              <a:rPr lang="vi-VN" sz="2600" dirty="0" smtClean="0">
                <a:solidFill>
                  <a:srgbClr val="0000CC"/>
                </a:solidFill>
                <a:cs typeface="Arial" pitchFamily="34" charset="0"/>
              </a:rPr>
              <a:t>Tăng huyết </a:t>
            </a:r>
            <a:r>
              <a:rPr lang="vi-VN" sz="2600" dirty="0">
                <a:solidFill>
                  <a:srgbClr val="0000CC"/>
                </a:solidFill>
                <a:cs typeface="Arial" pitchFamily="34" charset="0"/>
              </a:rPr>
              <a:t>áp </a:t>
            </a:r>
            <a:endParaRPr lang="vi-VN" sz="2600" dirty="0" smtClean="0">
              <a:solidFill>
                <a:srgbClr val="0000CC"/>
              </a:solidFill>
              <a:cs typeface="Arial" pitchFamily="34" charset="0"/>
            </a:endParaRPr>
          </a:p>
          <a:p>
            <a:pPr algn="just"/>
            <a:r>
              <a:rPr lang="vi-VN" sz="2600" dirty="0" smtClean="0">
                <a:solidFill>
                  <a:srgbClr val="0000CC"/>
                </a:solidFill>
                <a:cs typeface="Arial" pitchFamily="34" charset="0"/>
              </a:rPr>
              <a:t> Huyết áp thấp: mất </a:t>
            </a:r>
            <a:r>
              <a:rPr lang="vi-VN" sz="2600" dirty="0">
                <a:solidFill>
                  <a:srgbClr val="0000CC"/>
                </a:solidFill>
                <a:cs typeface="Arial" pitchFamily="34" charset="0"/>
              </a:rPr>
              <a:t>máu, mất </a:t>
            </a:r>
            <a:r>
              <a:rPr lang="vi-VN" sz="2600" dirty="0" smtClean="0">
                <a:solidFill>
                  <a:srgbClr val="0000CC"/>
                </a:solidFill>
                <a:cs typeface="Arial" pitchFamily="34" charset="0"/>
              </a:rPr>
              <a:t>nước-điện </a:t>
            </a:r>
            <a:r>
              <a:rPr lang="vi-VN" sz="2600" dirty="0">
                <a:solidFill>
                  <a:srgbClr val="0000CC"/>
                </a:solidFill>
                <a:cs typeface="Arial" pitchFamily="34" charset="0"/>
              </a:rPr>
              <a:t>giải, hạ đường huyết</a:t>
            </a:r>
            <a:r>
              <a:rPr lang="vi-VN" sz="2600" dirty="0" smtClean="0">
                <a:solidFill>
                  <a:srgbClr val="0000CC"/>
                </a:solidFill>
                <a:cs typeface="Arial" pitchFamily="34" charset="0"/>
              </a:rPr>
              <a:t>…</a:t>
            </a:r>
            <a:endParaRPr lang="en-US" sz="2600" dirty="0" smtClean="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8</a:t>
            </a:fld>
            <a:endParaRPr lang="en-US" dirty="0"/>
          </a:p>
        </p:txBody>
      </p:sp>
    </p:spTree>
    <p:extLst>
      <p:ext uri="{BB962C8B-B14F-4D97-AF65-F5344CB8AC3E}">
        <p14:creationId xmlns:p14="http://schemas.microsoft.com/office/powerpoint/2010/main" val="33642384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304800" y="1219201"/>
            <a:ext cx="7886700" cy="4351338"/>
          </a:xfrm>
        </p:spPr>
        <p:txBody>
          <a:bodyPr>
            <a:normAutofit/>
          </a:bodyPr>
          <a:lstStyle/>
          <a:p>
            <a:pPr marL="0" indent="0" algn="just">
              <a:buNone/>
            </a:pPr>
            <a:endParaRPr lang="en-US" sz="2400" dirty="0">
              <a:latin typeface="Arial" pitchFamily="34" charset="0"/>
              <a:cs typeface="Arial" pitchFamily="34" charset="0"/>
            </a:endParaRPr>
          </a:p>
          <a:p>
            <a:pPr marL="0" indent="0" algn="just">
              <a:buNone/>
            </a:pPr>
            <a:r>
              <a:rPr lang="vi-VN" sz="2400" b="1" u="sng" dirty="0" smtClean="0">
                <a:solidFill>
                  <a:srgbClr val="0000CC"/>
                </a:solidFill>
                <a:latin typeface="Arial" pitchFamily="34" charset="0"/>
                <a:cs typeface="Arial" pitchFamily="34" charset="0"/>
              </a:rPr>
              <a:t>CÂU HỎI 2</a:t>
            </a:r>
            <a:r>
              <a:rPr lang="vi-VN" sz="2400" b="1" dirty="0" smtClean="0">
                <a:solidFill>
                  <a:srgbClr val="0000CC"/>
                </a:solidFill>
                <a:latin typeface="Arial" pitchFamily="34" charset="0"/>
                <a:cs typeface="Arial" pitchFamily="34" charset="0"/>
              </a:rPr>
              <a:t>: </a:t>
            </a:r>
            <a:endParaRPr lang="en-US" sz="2400" b="1" dirty="0" smtClean="0">
              <a:solidFill>
                <a:srgbClr val="0000CC"/>
              </a:solidFill>
              <a:latin typeface="Arial" pitchFamily="34" charset="0"/>
              <a:cs typeface="Arial" pitchFamily="34" charset="0"/>
            </a:endParaRPr>
          </a:p>
          <a:p>
            <a:pPr marL="0" indent="0" algn="just">
              <a:buNone/>
            </a:pPr>
            <a:r>
              <a:rPr lang="en-US" sz="2400" b="1" dirty="0" smtClean="0">
                <a:solidFill>
                  <a:srgbClr val="FF0066"/>
                </a:solidFill>
                <a:latin typeface="Arial" pitchFamily="34" charset="0"/>
                <a:cs typeface="Arial" pitchFamily="34" charset="0"/>
              </a:rPr>
              <a:t>Mảng bầm da là gì?</a:t>
            </a:r>
          </a:p>
          <a:p>
            <a:pPr marL="0" lvl="0" indent="0" algn="just">
              <a:buNone/>
            </a:pPr>
            <a:r>
              <a:rPr lang="en-US" sz="2400" b="1" dirty="0" smtClean="0">
                <a:solidFill>
                  <a:srgbClr val="FF0066"/>
                </a:solidFill>
                <a:latin typeface="Arial" pitchFamily="34" charset="0"/>
                <a:cs typeface="Arial" pitchFamily="34" charset="0"/>
              </a:rPr>
              <a:t>Vì </a:t>
            </a:r>
            <a:r>
              <a:rPr lang="en-US" sz="2400" b="1" dirty="0">
                <a:solidFill>
                  <a:srgbClr val="FF0066"/>
                </a:solidFill>
                <a:latin typeface="Arial" pitchFamily="34" charset="0"/>
                <a:cs typeface="Arial" pitchFamily="34" charset="0"/>
              </a:rPr>
              <a:t>sao bệnh nhân có mảng bầm da </a:t>
            </a:r>
            <a:r>
              <a:rPr lang="en-US" sz="2400" b="1" dirty="0" smtClean="0">
                <a:solidFill>
                  <a:srgbClr val="FF0066"/>
                </a:solidFill>
                <a:latin typeface="Arial" pitchFamily="34" charset="0"/>
                <a:cs typeface="Arial" pitchFamily="34" charset="0"/>
              </a:rPr>
              <a:t>?</a:t>
            </a:r>
          </a:p>
          <a:p>
            <a:pPr marL="0" lvl="0" indent="0" algn="just">
              <a:buNone/>
            </a:pPr>
            <a:r>
              <a:rPr lang="en-US" sz="2400" b="1" dirty="0">
                <a:solidFill>
                  <a:srgbClr val="FF0066"/>
                </a:solidFill>
                <a:latin typeface="Arial" pitchFamily="34" charset="0"/>
                <a:cs typeface="Arial" pitchFamily="34" charset="0"/>
              </a:rPr>
              <a:t>Phân biệt các nguyên nhân gây xuất huyết da niêm của bệnh nhân</a:t>
            </a:r>
          </a:p>
          <a:p>
            <a:pPr marL="0" lvl="0" indent="0" algn="just">
              <a:buNone/>
            </a:pPr>
            <a:endParaRPr lang="en-US" sz="2400" b="1" dirty="0">
              <a:solidFill>
                <a:srgbClr val="FF0066"/>
              </a:solidFill>
              <a:latin typeface="Arial" pitchFamily="34" charset="0"/>
              <a:cs typeface="Arial" pitchFamily="34" charset="0"/>
            </a:endParaRPr>
          </a:p>
          <a:p>
            <a:pPr marL="0" indent="0" algn="just">
              <a:buNone/>
            </a:pPr>
            <a:endParaRPr lang="en-US" sz="2400" b="1" dirty="0" smtClean="0">
              <a:solidFill>
                <a:srgbClr val="FF0066"/>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9</a:t>
            </a:fld>
            <a:endParaRPr lang="en-US"/>
          </a:p>
        </p:txBody>
      </p:sp>
    </p:spTree>
    <p:extLst>
      <p:ext uri="{BB962C8B-B14F-4D97-AF65-F5344CB8AC3E}">
        <p14:creationId xmlns:p14="http://schemas.microsoft.com/office/powerpoint/2010/main" val="19118496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2716</TotalTime>
  <Words>4741</Words>
  <Application>Microsoft Office PowerPoint</Application>
  <PresentationFormat>On-screen Show (4:3)</PresentationFormat>
  <Paragraphs>718</Paragraphs>
  <Slides>64</Slides>
  <Notes>64</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Office Theme</vt:lpstr>
      <vt:lpstr>TRƯỜNG HỢP LÂM SÀNG  BỆNH SUY TỦY XƯƠNG  (APLASTIC ANEMIA)</vt:lpstr>
      <vt:lpstr>MỤC TIÊU HỌC TẬP</vt:lpstr>
      <vt:lpstr>HƯỚNG DẪN CHUẨN BỊ</vt:lpstr>
      <vt:lpstr>HƯỚNG DẪN CHUẨN BỊ</vt:lpstr>
      <vt:lpstr>CA LÂM SÀNG</vt:lpstr>
      <vt:lpstr>CÂU HỎI THẢO LUẬN </vt:lpstr>
      <vt:lpstr>PowerPoint Presentation</vt:lpstr>
      <vt:lpstr>PowerPoint Presentation</vt:lpstr>
      <vt:lpstr>CÂU HỎI THẢO LUẬN </vt:lpstr>
      <vt:lpstr>CÂU HỎI THẢO LUẬN </vt:lpstr>
      <vt:lpstr>CÂU HỎI THẢO LUẬN </vt:lpstr>
      <vt:lpstr>CÂU HỎI THẢO LUẬN </vt:lpstr>
      <vt:lpstr>CÂU HỎI THẢO LUẬN </vt:lpstr>
      <vt:lpstr>CÂU HỎI THẢO LUẬN </vt:lpstr>
      <vt:lpstr>BỆNH SỬ</vt:lpstr>
      <vt:lpstr>CÂU HỎI THẢO LUẬN </vt:lpstr>
      <vt:lpstr>CÂU HỎI THẢO LUẬN </vt:lpstr>
      <vt:lpstr>PowerPoint Presentation</vt:lpstr>
      <vt:lpstr>PowerPoint Presentation</vt:lpstr>
      <vt:lpstr>PowerPoint Presentation</vt:lpstr>
      <vt:lpstr>PowerPoint Presentation</vt:lpstr>
      <vt:lpstr>BỆNH SỬ (tt)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CÂU HỎI 8:</vt:lpstr>
      <vt:lpstr>PowerPoint Presentation</vt:lpstr>
      <vt:lpstr>PowerPoint Presentation</vt:lpstr>
      <vt:lpstr>1. Tổng phân tích tế bào máu  </vt:lpstr>
      <vt:lpstr>PowerPoint Presentation</vt:lpstr>
      <vt:lpstr>1. Tổng phân tích tế bào máu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Kết quả sinh thiết tủy xương</vt:lpstr>
      <vt:lpstr>4. Kết quả sinh thiết tủy xương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CƠ CHẾ BỆNH SINH CỦA SUY TỦY MẮC PHẢI</vt:lpstr>
      <vt:lpstr>CƠ CHẾ BỆNH SINH CỦA SUY TỦY MẮC PHẢI</vt:lpstr>
      <vt:lpstr>PowerPoint Presentation</vt:lpstr>
      <vt:lpstr>PowerPoint Presentation</vt:lpstr>
      <vt:lpstr>PowerPoint Presentation</vt:lpstr>
      <vt:lpstr>PowerPoint Presentation</vt:lpstr>
      <vt:lpstr>2. Điều trị đặc hiệu</vt:lpstr>
      <vt:lpstr>PowerPoint Presentation</vt:lpstr>
      <vt:lpstr>KẾT LUẬN</vt:lpstr>
      <vt:lpstr>THÔNG TIN LIÊN LẠC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BỆNH SUY TỦY XƯƠNG</dc:title>
  <dc:creator>User</dc:creator>
  <cp:lastModifiedBy>Huyethoc</cp:lastModifiedBy>
  <cp:revision>406</cp:revision>
  <dcterms:created xsi:type="dcterms:W3CDTF">2019-05-28T08:04:25Z</dcterms:created>
  <dcterms:modified xsi:type="dcterms:W3CDTF">2019-12-24T06:25:18Z</dcterms:modified>
</cp:coreProperties>
</file>